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1"/>
  </p:notesMasterIdLst>
  <p:sldIdLst>
    <p:sldId id="420" r:id="rId3"/>
    <p:sldId id="986" r:id="rId4"/>
    <p:sldId id="1307" r:id="rId5"/>
    <p:sldId id="1342" r:id="rId6"/>
    <p:sldId id="544" r:id="rId7"/>
    <p:sldId id="1397" r:id="rId8"/>
    <p:sldId id="546" r:id="rId9"/>
    <p:sldId id="1398" r:id="rId10"/>
    <p:sldId id="1330" r:id="rId11"/>
    <p:sldId id="1399" r:id="rId12"/>
    <p:sldId id="1366" r:id="rId13"/>
    <p:sldId id="1400" r:id="rId14"/>
    <p:sldId id="1401" r:id="rId15"/>
    <p:sldId id="1403" r:id="rId16"/>
    <p:sldId id="1402" r:id="rId17"/>
    <p:sldId id="1372" r:id="rId18"/>
    <p:sldId id="1404" r:id="rId19"/>
    <p:sldId id="1406" r:id="rId20"/>
    <p:sldId id="1405" r:id="rId21"/>
    <p:sldId id="1407" r:id="rId22"/>
    <p:sldId id="1408" r:id="rId23"/>
    <p:sldId id="1409" r:id="rId24"/>
    <p:sldId id="1410" r:id="rId25"/>
    <p:sldId id="1386" r:id="rId26"/>
    <p:sldId id="1377" r:id="rId27"/>
    <p:sldId id="1374" r:id="rId28"/>
    <p:sldId id="1381" r:id="rId29"/>
    <p:sldId id="1411" r:id="rId30"/>
    <p:sldId id="1396" r:id="rId31"/>
    <p:sldId id="930" r:id="rId32"/>
    <p:sldId id="1200" r:id="rId33"/>
    <p:sldId id="1414" r:id="rId34"/>
    <p:sldId id="1382" r:id="rId35"/>
    <p:sldId id="1301" r:id="rId36"/>
    <p:sldId id="1413" r:id="rId37"/>
    <p:sldId id="1201" r:id="rId38"/>
    <p:sldId id="1048" r:id="rId39"/>
    <p:sldId id="136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D6"/>
    <a:srgbClr val="000000"/>
    <a:srgbClr val="008CE6"/>
    <a:srgbClr val="FF9500"/>
    <a:srgbClr val="FF3B30"/>
    <a:srgbClr val="00B0F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31"/>
    <p:restoredTop sz="85867"/>
  </p:normalViewPr>
  <p:slideViewPr>
    <p:cSldViewPr snapToGrid="0" snapToObjects="1">
      <p:cViewPr varScale="1">
        <p:scale>
          <a:sx n="126" d="100"/>
          <a:sy n="126" d="100"/>
        </p:scale>
        <p:origin x="2280" y="19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3/17/23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29</a:t>
            </a:fld>
            <a:endParaRPr lang="en-US" altLang="x-none"/>
          </a:p>
        </p:txBody>
      </p:sp>
    </p:spTree>
    <p:extLst>
      <p:ext uri="{BB962C8B-B14F-4D97-AF65-F5344CB8AC3E}">
        <p14:creationId xmlns:p14="http://schemas.microsoft.com/office/powerpoint/2010/main" val="2121145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2181B-723A-0945-8D8D-6A6BB0D8F5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116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Neue Light" panose="02000403000000020004" pitchFamily="2" charset="0"/>
                <a:ea typeface="Helvetica Neue Light" panose="02000403000000020004" pitchFamily="2" charset="0"/>
              </a:rPr>
              <a:t>Research in </a:t>
            </a:r>
            <a:r>
              <a:rPr lang="en-US" dirty="0" err="1">
                <a:latin typeface="Helvetica Neue Light" panose="02000403000000020004" pitchFamily="2" charset="0"/>
                <a:ea typeface="Helvetica Neue Light" panose="02000403000000020004" pitchFamily="2" charset="0"/>
              </a:rPr>
              <a:t>social&amp;geographic</a:t>
            </a:r>
            <a:r>
              <a:rPr lang="en-US" dirty="0">
                <a:latin typeface="Helvetica Neue Light" panose="02000403000000020004" pitchFamily="2" charset="0"/>
                <a:ea typeface="Helvetica Neue Light" panose="02000403000000020004" pitchFamily="2" charset="0"/>
              </a:rPr>
              <a:t> data science focused mainly on supervised methods. The question is what types of knowledge can be learn from unsupervised methods?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2181B-723A-0945-8D8D-6A6BB0D8F5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18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35</a:t>
            </a:fld>
            <a:endParaRPr lang="en-US" altLang="x-none"/>
          </a:p>
        </p:txBody>
      </p:sp>
    </p:spTree>
    <p:extLst>
      <p:ext uri="{BB962C8B-B14F-4D97-AF65-F5344CB8AC3E}">
        <p14:creationId xmlns:p14="http://schemas.microsoft.com/office/powerpoint/2010/main" val="7571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2181B-723A-0945-8D8D-6A6BB0D8F5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822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D97D2EF-DE74-0D4C-A51C-88AE2AE2B8B0}" type="slidenum">
              <a:rPr lang="en-US" altLang="x-none" smtClean="0"/>
              <a:pPr>
                <a:defRPr/>
              </a:pPr>
              <a:t>37</a:t>
            </a:fld>
            <a:endParaRPr lang="en-US" altLang="x-none"/>
          </a:p>
        </p:txBody>
      </p:sp>
    </p:spTree>
    <p:extLst>
      <p:ext uri="{BB962C8B-B14F-4D97-AF65-F5344CB8AC3E}">
        <p14:creationId xmlns:p14="http://schemas.microsoft.com/office/powerpoint/2010/main" val="335695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gonna to carry that weight</a:t>
            </a:r>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34359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the purpose of establishing these three things - </a:t>
            </a:r>
            <a:r>
              <a:rPr lang="en-US" sz="1200" b="1" dirty="0">
                <a:latin typeface="Century" panose="02040604050505020304" pitchFamily="18" charset="0"/>
              </a:rPr>
              <a:t>Evidence of </a:t>
            </a:r>
            <a:r>
              <a:rPr lang="en-US" sz="1200" b="1" u="sng" dirty="0">
                <a:latin typeface="Century" panose="02040604050505020304" pitchFamily="18" charset="0"/>
              </a:rPr>
              <a:t>causality</a:t>
            </a:r>
            <a:r>
              <a:rPr lang="en-US" sz="1200" b="1" dirty="0">
                <a:latin typeface="Century" panose="02040604050505020304" pitchFamily="18" charset="0"/>
              </a:rPr>
              <a:t> (or an </a:t>
            </a:r>
            <a:r>
              <a:rPr lang="en-US" sz="1200" b="1" u="sng" dirty="0">
                <a:latin typeface="Century" panose="02040604050505020304" pitchFamily="18" charset="0"/>
              </a:rPr>
              <a:t>association)</a:t>
            </a:r>
            <a:r>
              <a:rPr lang="en-US" sz="1200" b="1" dirty="0">
                <a:latin typeface="Century" panose="02040604050505020304" pitchFamily="18" charset="0"/>
              </a:rPr>
              <a:t>; </a:t>
            </a:r>
            <a:r>
              <a:rPr lang="en-US" sz="1200" b="1" u="sng" dirty="0">
                <a:latin typeface="Century" panose="02040604050505020304" pitchFamily="18" charset="0"/>
              </a:rPr>
              <a:t>Internal validity</a:t>
            </a:r>
            <a:r>
              <a:rPr lang="en-US" sz="1200" b="1" dirty="0">
                <a:latin typeface="Century" panose="02040604050505020304" pitchFamily="18" charset="0"/>
              </a:rPr>
              <a:t> and </a:t>
            </a:r>
            <a:r>
              <a:rPr lang="en-US" sz="1200" b="1" u="sng" dirty="0">
                <a:latin typeface="Century" panose="02040604050505020304" pitchFamily="18" charset="0"/>
              </a:rPr>
              <a:t>External validity</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345911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This mixed-methods research aims to bring together key development concerns related to sustainable livelihoods, social vulnerability, and poverty to build an alternative account of 'insecurity and crime' in African cities where the lines between legality and illegality, formality and informality, licit and illicit work, are often blurred in practice. We argue that the study of insecurity and crime in African cities requires a more nuanced understanding of African urbanisation patterns and historical legacies of uneven development. Situated at the nexus of population modelling, criminology, African studies, and urban geography, this project aims to challenge prevailing Euro-centric narratives of crime and victimisation through an innovative mixed-methods study. Combining statistical modelling, </a:t>
            </a:r>
            <a:r>
              <a:rPr lang="en-GB" sz="1200" b="0" i="0" u="none" strike="noStrike" kern="1200" dirty="0" err="1">
                <a:solidFill>
                  <a:schemeClr val="tx1"/>
                </a:solidFill>
                <a:effectLst/>
                <a:latin typeface="+mn-lt"/>
                <a:ea typeface="+mn-ea"/>
                <a:cs typeface="+mn-cs"/>
              </a:rPr>
              <a:t>geovisualisation</a:t>
            </a:r>
            <a:r>
              <a:rPr lang="en-GB" sz="1200" b="0" i="0" u="none" strike="noStrike" kern="1200" dirty="0">
                <a:solidFill>
                  <a:schemeClr val="tx1"/>
                </a:solidFill>
                <a:effectLst/>
                <a:latin typeface="+mn-lt"/>
                <a:ea typeface="+mn-ea"/>
                <a:cs typeface="+mn-cs"/>
              </a:rPr>
              <a:t> and ethnographic insights, the research aims to develop location appropriate approaches to investigate perceptions and seasonal trends of crime and victimisations in a West African city, situating the research within the broader context of African urbanisation, environment-induced seasonal migration, youth un-employment and informal economies.</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46189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2178773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366303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16</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journal or dissertation</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358405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FACULTY, SCHOOL, DEPARTMENT OR INSTITUTE NAME HERE</a:t>
            </a:r>
          </a:p>
          <a:p>
            <a:pPr lvl="1"/>
            <a:r>
              <a:rPr lang="en-US" dirty="0"/>
              <a:t>SECOND TIER INFORMATION HERE IF NEEDED</a:t>
            </a:r>
          </a:p>
        </p:txBody>
      </p:sp>
    </p:spTree>
    <p:extLst>
      <p:ext uri="{BB962C8B-B14F-4D97-AF65-F5344CB8AC3E}">
        <p14:creationId xmlns:p14="http://schemas.microsoft.com/office/powerpoint/2010/main" val="3864805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83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3/17/23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3/17/23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3/17/23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16/03/2023</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a.musah@ucl.ac.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researchgate.net/publication/317542771_Understanding_Spatial_Patterns_of_Urban_Crime_in_a_Developing_Country" TargetMode="External"/><Relationship Id="rId4" Type="http://schemas.openxmlformats.org/officeDocument/2006/relationships/hyperlink" Target="https://link.springer.com/article/10.1007/s10940-019-09448-3"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link.springer.com/article/10.1007/s10940-019-09448-3" TargetMode="External"/><Relationship Id="rId9" Type="http://schemas.openxmlformats.org/officeDocument/2006/relationships/image" Target="../media/image100.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wikipedia.org/wiki/Stan_Openshaw"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2" Type="http://schemas.openxmlformats.org/officeDocument/2006/relationships/hyperlink" Target="https://forms.gle/3AHiH4Q2L7NmXZCe9" TargetMode="Externa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hyperlink" Target="https://forms.gle/rddFzY8UABaZhyDK9" TargetMode="Externa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academic.oup.com/bjd/article/169/5/1093/661527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researchgate.net/publication/317542771_Understanding_Spatial_Patterns_of_Urban_Crime_in_a_Developing_Country" TargetMode="External"/><Relationship Id="rId5" Type="http://schemas.openxmlformats.org/officeDocument/2006/relationships/hyperlink" Target="https://link.springer.com/article/10.1007/s10940-019-09448-3" TargetMode="External"/><Relationship Id="rId4" Type="http://schemas.openxmlformats.org/officeDocument/2006/relationships/hyperlink" Target="https://www.sciencedirect.com/science/article/abs/pii/S0143622818311949?via%3Dihu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0D97705A-5360-2E64-C52B-597AAA6159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B151640E-4FEA-A73C-9DD2-22B4B11DF947}"/>
              </a:ext>
            </a:extLst>
          </p:cNvPr>
          <p:cNvSpPr/>
          <p:nvPr/>
        </p:nvSpPr>
        <p:spPr>
          <a:xfrm>
            <a:off x="695325" y="1917424"/>
            <a:ext cx="10486795" cy="3046988"/>
          </a:xfrm>
          <a:prstGeom prst="rect">
            <a:avLst/>
          </a:prstGeom>
        </p:spPr>
        <p:txBody>
          <a:bodyPr wrap="square">
            <a:spAutoFit/>
          </a:bodyPr>
          <a:lstStyle/>
          <a:p>
            <a:r>
              <a:rPr lang="en-GB" sz="2400" b="1" cap="all" dirty="0">
                <a:latin typeface="Helvetica Neue Light" panose="02000403000000020004" pitchFamily="2" charset="0"/>
                <a:ea typeface="Helvetica Neue Light" panose="02000403000000020004" pitchFamily="2" charset="0"/>
                <a:cs typeface="Calibri Light" charset="0"/>
              </a:rPr>
              <a:t>GEOG0125</a:t>
            </a:r>
          </a:p>
          <a:p>
            <a:r>
              <a:rPr lang="en-GB" sz="2400" cap="all" dirty="0">
                <a:latin typeface="Helvetica Neue Light" panose="02000403000000020004" pitchFamily="2" charset="0"/>
                <a:ea typeface="Helvetica Neue Light" panose="02000403000000020004" pitchFamily="2" charset="0"/>
                <a:cs typeface="Calibri Light" charset="0"/>
              </a:rPr>
              <a:t>Advanced Topics in Social and Geographic Data Science</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Research methods, study design &amp; REVISION</a:t>
            </a:r>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4"/>
              </a:rPr>
              <a:t>a.musah@ucl.ac.uk</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16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739745" y="68936"/>
            <a:ext cx="9900238" cy="369332"/>
          </a:xfrm>
          <a:prstGeom prst="rect">
            <a:avLst/>
          </a:prstGeom>
          <a:noFill/>
        </p:spPr>
        <p:txBody>
          <a:bodyPr wrap="square">
            <a:spAutoFit/>
          </a:bodyPr>
          <a:lstStyle/>
          <a:p>
            <a:pPr marL="0" indent="0" algn="ctr">
              <a:buNone/>
            </a:pPr>
            <a:r>
              <a:rPr lang="en-GB" sz="1800" b="1" dirty="0">
                <a:latin typeface="Helvetica Neue Thin" panose="020B0403020202020204" pitchFamily="34" charset="0"/>
                <a:ea typeface="Helvetica Neue Thin" panose="020B0403020202020204" pitchFamily="34" charset="0"/>
              </a:rPr>
              <a:t>Development Frontiers in Crime, Livelihoods and Urban Poverty in Nigeria (FCLP) [2]</a:t>
            </a:r>
          </a:p>
        </p:txBody>
      </p:sp>
      <p:sp>
        <p:nvSpPr>
          <p:cNvPr id="6" name="TextBox 5">
            <a:extLst>
              <a:ext uri="{FF2B5EF4-FFF2-40B4-BE49-F238E27FC236}">
                <a16:creationId xmlns:a16="http://schemas.microsoft.com/office/drawing/2014/main" id="{C6B0A6F0-FBAD-3645-8396-ADB2BA9AEB99}"/>
              </a:ext>
            </a:extLst>
          </p:cNvPr>
          <p:cNvSpPr txBox="1"/>
          <p:nvPr/>
        </p:nvSpPr>
        <p:spPr>
          <a:xfrm>
            <a:off x="10190374" y="88898"/>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3"/>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2017</a:t>
            </a:r>
            <a:endParaRPr lang="en-GB" sz="1100" dirty="0">
              <a:latin typeface="Helvetica Neue Thin" panose="020B0403020202020204" pitchFamily="34" charset="0"/>
              <a:ea typeface="Helvetica Neue Thin" panose="020B0403020202020204" pitchFamily="34" charset="0"/>
            </a:endParaRPr>
          </a:p>
        </p:txBody>
      </p:sp>
      <p:sp>
        <p:nvSpPr>
          <p:cNvPr id="9" name="TextBox 8">
            <a:extLst>
              <a:ext uri="{FF2B5EF4-FFF2-40B4-BE49-F238E27FC236}">
                <a16:creationId xmlns:a16="http://schemas.microsoft.com/office/drawing/2014/main" id="{5608EBFA-442D-DB40-A287-264177A3770B}"/>
              </a:ext>
            </a:extLst>
          </p:cNvPr>
          <p:cNvSpPr txBox="1"/>
          <p:nvPr/>
        </p:nvSpPr>
        <p:spPr>
          <a:xfrm>
            <a:off x="10190374" y="106767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pic>
        <p:nvPicPr>
          <p:cNvPr id="11" name="Picture 10">
            <a:extLst>
              <a:ext uri="{FF2B5EF4-FFF2-40B4-BE49-F238E27FC236}">
                <a16:creationId xmlns:a16="http://schemas.microsoft.com/office/drawing/2014/main" id="{4EC8901D-ADF0-5A4B-BAEB-EC7ED616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50" y="1062901"/>
            <a:ext cx="9561131" cy="3926893"/>
          </a:xfrm>
          <a:prstGeom prst="rect">
            <a:avLst/>
          </a:prstGeom>
        </p:spPr>
      </p:pic>
      <p:sp>
        <p:nvSpPr>
          <p:cNvPr id="12" name="TextBox 11">
            <a:extLst>
              <a:ext uri="{FF2B5EF4-FFF2-40B4-BE49-F238E27FC236}">
                <a16:creationId xmlns:a16="http://schemas.microsoft.com/office/drawing/2014/main" id="{CFF76377-4504-B646-8D68-1C3036DF5E10}"/>
              </a:ext>
            </a:extLst>
          </p:cNvPr>
          <p:cNvSpPr txBox="1"/>
          <p:nvPr/>
        </p:nvSpPr>
        <p:spPr>
          <a:xfrm>
            <a:off x="441960" y="5790329"/>
            <a:ext cx="11308080" cy="1015663"/>
          </a:xfrm>
          <a:prstGeom prst="rect">
            <a:avLst/>
          </a:prstGeom>
          <a:noFill/>
        </p:spPr>
        <p:txBody>
          <a:bodyPr wrap="square" rtlCol="0">
            <a:spAutoFit/>
          </a:bodyPr>
          <a:lstStyle/>
          <a:p>
            <a:pPr algn="just"/>
            <a:r>
              <a:rPr lang="en-GB" sz="1200" dirty="0">
                <a:latin typeface="Helvetica Neue Thin" panose="020B0403020202020204" pitchFamily="34" charset="0"/>
                <a:ea typeface="Helvetica Neue Thin" panose="020B0403020202020204" pitchFamily="34" charset="0"/>
              </a:rPr>
              <a:t>Primary data and sampling strategy: 13,000 households, and the target sample was 2,300 for the victimisation survey (in Nigeria); we therefore used Systematic sampling to select at random 2,300 households [the applied criteria: k = 13,000/2,300 = 5.6 ~ 6</a:t>
            </a:r>
            <a:r>
              <a:rPr lang="en-GB" sz="1200" baseline="30000" dirty="0">
                <a:latin typeface="Helvetica Neue Thin" panose="020B0403020202020204" pitchFamily="34" charset="0"/>
                <a:ea typeface="Helvetica Neue Thin" panose="020B0403020202020204" pitchFamily="34" charset="0"/>
              </a:rPr>
              <a:t>th</a:t>
            </a:r>
            <a:r>
              <a:rPr lang="en-GB" sz="1200" dirty="0">
                <a:latin typeface="Helvetica Neue Thin" panose="020B0403020202020204" pitchFamily="34" charset="0"/>
                <a:ea typeface="Helvetica Neue Thin" panose="020B0403020202020204" pitchFamily="34" charset="0"/>
              </a:rPr>
              <a:t> property (starting from the left-side of road)]. Survey CTO application was used in the data collection of victimisation data.</a:t>
            </a:r>
          </a:p>
          <a:p>
            <a:pPr algn="just"/>
            <a:endParaRPr lang="en-GB" sz="1200" dirty="0">
              <a:latin typeface="Helvetica Neue Thin" panose="020B0403020202020204" pitchFamily="34" charset="0"/>
              <a:ea typeface="Helvetica Neue Thin" panose="020B0403020202020204" pitchFamily="34" charset="0"/>
            </a:endParaRPr>
          </a:p>
          <a:p>
            <a:pPr algn="just"/>
            <a:r>
              <a:rPr lang="en-GB" sz="1200" dirty="0">
                <a:latin typeface="Helvetica Neue Thin" panose="020B0403020202020204" pitchFamily="34" charset="0"/>
                <a:ea typeface="Helvetica Neue Thin" panose="020B0403020202020204" pitchFamily="34" charset="0"/>
              </a:rPr>
              <a:t>Houses mapped in B, we had to interview all those residents (i.e., 2300 households) to collect a range of information.</a:t>
            </a:r>
          </a:p>
        </p:txBody>
      </p:sp>
      <p:sp>
        <p:nvSpPr>
          <p:cNvPr id="2" name="Right Arrow 1">
            <a:extLst>
              <a:ext uri="{FF2B5EF4-FFF2-40B4-BE49-F238E27FC236}">
                <a16:creationId xmlns:a16="http://schemas.microsoft.com/office/drawing/2014/main" id="{A1D16715-46A3-D459-2D5A-6B1980D87BC7}"/>
              </a:ext>
            </a:extLst>
          </p:cNvPr>
          <p:cNvSpPr/>
          <p:nvPr/>
        </p:nvSpPr>
        <p:spPr>
          <a:xfrm>
            <a:off x="4515439" y="248793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a:extLst>
              <a:ext uri="{FF2B5EF4-FFF2-40B4-BE49-F238E27FC236}">
                <a16:creationId xmlns:a16="http://schemas.microsoft.com/office/drawing/2014/main" id="{21748117-ED9D-3C20-DB14-E58D2FAF35B2}"/>
              </a:ext>
            </a:extLst>
          </p:cNvPr>
          <p:cNvSpPr/>
          <p:nvPr/>
        </p:nvSpPr>
        <p:spPr>
          <a:xfrm>
            <a:off x="4515438" y="203321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a:extLst>
              <a:ext uri="{FF2B5EF4-FFF2-40B4-BE49-F238E27FC236}">
                <a16:creationId xmlns:a16="http://schemas.microsoft.com/office/drawing/2014/main" id="{DAB32B2D-4198-5CBE-A41D-21E1236FBD27}"/>
              </a:ext>
            </a:extLst>
          </p:cNvPr>
          <p:cNvSpPr/>
          <p:nvPr/>
        </p:nvSpPr>
        <p:spPr>
          <a:xfrm>
            <a:off x="4515438" y="1553929"/>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0B8048C-C46B-8766-7AAC-47654BE3EC64}"/>
              </a:ext>
            </a:extLst>
          </p:cNvPr>
          <p:cNvSpPr txBox="1"/>
          <p:nvPr/>
        </p:nvSpPr>
        <p:spPr>
          <a:xfrm>
            <a:off x="10190374" y="2384998"/>
            <a:ext cx="1930023" cy="3139321"/>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Data collected:</a:t>
            </a:r>
          </a:p>
          <a:p>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Block Inventory Survey for the collection of environmental data</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Household victimisation survey on indicators for crime</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Perception of risk and neighbourhood safety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Demographic survey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Survey CTO Collect (open source – need a server set-up)</a:t>
            </a:r>
          </a:p>
        </p:txBody>
      </p:sp>
    </p:spTree>
    <p:extLst>
      <p:ext uri="{BB962C8B-B14F-4D97-AF65-F5344CB8AC3E}">
        <p14:creationId xmlns:p14="http://schemas.microsoft.com/office/powerpoint/2010/main" val="351797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D2D34DA-1FD8-9876-A844-0B8C2025D82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8092E261-A923-8314-425A-160B93A6E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369" y="3219491"/>
            <a:ext cx="3396715" cy="2747343"/>
          </a:xfrm>
          <a:prstGeom prst="rect">
            <a:avLst/>
          </a:prstGeom>
        </p:spPr>
      </p:pic>
      <p:sp>
        <p:nvSpPr>
          <p:cNvPr id="4" name="TextBox 3">
            <a:extLst>
              <a:ext uri="{FF2B5EF4-FFF2-40B4-BE49-F238E27FC236}">
                <a16:creationId xmlns:a16="http://schemas.microsoft.com/office/drawing/2014/main" id="{778FF815-ADAE-D8D2-016A-EB7454AC03DA}"/>
              </a:ext>
            </a:extLst>
          </p:cNvPr>
          <p:cNvSpPr txBox="1"/>
          <p:nvPr/>
        </p:nvSpPr>
        <p:spPr>
          <a:xfrm>
            <a:off x="8304369" y="5963872"/>
            <a:ext cx="374700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2</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households were sampled, we used the “laws of crime concentration” to assess the concentration of reported victimisation in this city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4"/>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Table&#10;&#10;Description automatically generated with medium confidence">
            <a:extLst>
              <a:ext uri="{FF2B5EF4-FFF2-40B4-BE49-F238E27FC236}">
                <a16:creationId xmlns:a16="http://schemas.microsoft.com/office/drawing/2014/main" id="{5A990654-10A9-16E1-5D91-C15F56DC51F7}"/>
              </a:ext>
            </a:extLst>
          </p:cNvPr>
          <p:cNvPicPr>
            <a:picLocks noChangeAspect="1"/>
          </p:cNvPicPr>
          <p:nvPr/>
        </p:nvPicPr>
        <p:blipFill>
          <a:blip r:embed="rId5"/>
          <a:stretch>
            <a:fillRect/>
          </a:stretch>
        </p:blipFill>
        <p:spPr>
          <a:xfrm>
            <a:off x="2815040" y="4581160"/>
            <a:ext cx="3403516" cy="211862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5DC574E-3C71-5C49-2E2D-145D55C11482}"/>
              </a:ext>
            </a:extLst>
          </p:cNvPr>
          <p:cNvPicPr>
            <a:picLocks noChangeAspect="1"/>
          </p:cNvPicPr>
          <p:nvPr/>
        </p:nvPicPr>
        <p:blipFill>
          <a:blip r:embed="rId6"/>
          <a:stretch>
            <a:fillRect/>
          </a:stretch>
        </p:blipFill>
        <p:spPr>
          <a:xfrm>
            <a:off x="2699264" y="2252387"/>
            <a:ext cx="3698494" cy="1973519"/>
          </a:xfrm>
          <a:prstGeom prst="rect">
            <a:avLst/>
          </a:prstGeom>
        </p:spPr>
      </p:pic>
      <p:pic>
        <p:nvPicPr>
          <p:cNvPr id="10" name="Picture 9" descr="Text&#10;&#10;Description automatically generated">
            <a:extLst>
              <a:ext uri="{FF2B5EF4-FFF2-40B4-BE49-F238E27FC236}">
                <a16:creationId xmlns:a16="http://schemas.microsoft.com/office/drawing/2014/main" id="{190EEF45-B635-2A1A-01B7-2FFEF880A6F3}"/>
              </a:ext>
            </a:extLst>
          </p:cNvPr>
          <p:cNvPicPr>
            <a:picLocks noChangeAspect="1"/>
          </p:cNvPicPr>
          <p:nvPr/>
        </p:nvPicPr>
        <p:blipFill rotWithShape="1">
          <a:blip r:embed="rId7"/>
          <a:srcRect l="902"/>
          <a:stretch/>
        </p:blipFill>
        <p:spPr>
          <a:xfrm>
            <a:off x="2790704" y="176145"/>
            <a:ext cx="3491860" cy="176529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8FFCBB-38FB-E8A0-DABF-4F07C8F18D37}"/>
                  </a:ext>
                </a:extLst>
              </p:cNvPr>
              <p:cNvSpPr txBox="1"/>
              <p:nvPr/>
            </p:nvSpPr>
            <p:spPr>
              <a:xfrm>
                <a:off x="4357328" y="194143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E88FFCBB-38FB-E8A0-DABF-4F07C8F18D37}"/>
                  </a:ext>
                </a:extLst>
              </p:cNvPr>
              <p:cNvSpPr txBox="1">
                <a:spLocks noRot="1" noChangeAspect="1" noMove="1" noResize="1" noEditPoints="1" noAdjustHandles="1" noChangeArrowheads="1" noChangeShapeType="1" noTextEdit="1"/>
              </p:cNvSpPr>
              <p:nvPr/>
            </p:nvSpPr>
            <p:spPr>
              <a:xfrm>
                <a:off x="4357328" y="1941435"/>
                <a:ext cx="358612" cy="276999"/>
              </a:xfrm>
              <a:prstGeom prst="rect">
                <a:avLst/>
              </a:prstGeom>
              <a:blipFill>
                <a:blip r:embed="rId8"/>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0E13E6-58B6-C80F-9E7D-66B85DA1CAFB}"/>
                  </a:ext>
                </a:extLst>
              </p:cNvPr>
              <p:cNvSpPr txBox="1"/>
              <p:nvPr/>
            </p:nvSpPr>
            <p:spPr>
              <a:xfrm>
                <a:off x="4281339" y="427185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2" name="TextBox 11">
                <a:extLst>
                  <a:ext uri="{FF2B5EF4-FFF2-40B4-BE49-F238E27FC236}">
                    <a16:creationId xmlns:a16="http://schemas.microsoft.com/office/drawing/2014/main" id="{D70E13E6-58B6-C80F-9E7D-66B85DA1CAFB}"/>
                  </a:ext>
                </a:extLst>
              </p:cNvPr>
              <p:cNvSpPr txBox="1">
                <a:spLocks noRot="1" noChangeAspect="1" noMove="1" noResize="1" noEditPoints="1" noAdjustHandles="1" noChangeArrowheads="1" noChangeShapeType="1" noTextEdit="1"/>
              </p:cNvSpPr>
              <p:nvPr/>
            </p:nvSpPr>
            <p:spPr>
              <a:xfrm>
                <a:off x="4281339" y="4271855"/>
                <a:ext cx="358612" cy="276999"/>
              </a:xfrm>
              <a:prstGeom prst="rect">
                <a:avLst/>
              </a:prstGeom>
              <a:blipFill>
                <a:blip r:embed="rId9"/>
                <a:stretch>
                  <a:fillRect b="-4348"/>
                </a:stretch>
              </a:blipFill>
            </p:spPr>
            <p:txBody>
              <a:bodyPr/>
              <a:lstStyle/>
              <a:p>
                <a:r>
                  <a:rPr lang="en-GB">
                    <a:noFill/>
                  </a:rPr>
                  <a:t> </a:t>
                </a:r>
              </a:p>
            </p:txBody>
          </p:sp>
        </mc:Fallback>
      </mc:AlternateContent>
      <p:pic>
        <p:nvPicPr>
          <p:cNvPr id="15" name="Picture 14" descr="Table&#10;&#10;Description automatically generated">
            <a:extLst>
              <a:ext uri="{FF2B5EF4-FFF2-40B4-BE49-F238E27FC236}">
                <a16:creationId xmlns:a16="http://schemas.microsoft.com/office/drawing/2014/main" id="{2DF60C75-D55B-50B1-F1D4-D3826EACEF3F}"/>
              </a:ext>
            </a:extLst>
          </p:cNvPr>
          <p:cNvPicPr>
            <a:picLocks noChangeAspect="1"/>
          </p:cNvPicPr>
          <p:nvPr/>
        </p:nvPicPr>
        <p:blipFill rotWithShape="1">
          <a:blip r:embed="rId10"/>
          <a:srcRect l="1460" t="12182"/>
          <a:stretch/>
        </p:blipFill>
        <p:spPr>
          <a:xfrm rot="5400000">
            <a:off x="-1589051" y="2420192"/>
            <a:ext cx="5543072" cy="225217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733BF5-97E2-B3FC-E9E5-A247688C40D9}"/>
                  </a:ext>
                </a:extLst>
              </p:cNvPr>
              <p:cNvSpPr txBox="1"/>
              <p:nvPr/>
            </p:nvSpPr>
            <p:spPr>
              <a:xfrm>
                <a:off x="2325261" y="3308323"/>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ED733BF5-97E2-B3FC-E9E5-A247688C40D9}"/>
                  </a:ext>
                </a:extLst>
              </p:cNvPr>
              <p:cNvSpPr txBox="1">
                <a:spLocks noRot="1" noChangeAspect="1" noMove="1" noResize="1" noEditPoints="1" noAdjustHandles="1" noChangeArrowheads="1" noChangeShapeType="1" noTextEdit="1"/>
              </p:cNvSpPr>
              <p:nvPr/>
            </p:nvSpPr>
            <p:spPr>
              <a:xfrm>
                <a:off x="2325261" y="3308323"/>
                <a:ext cx="358612" cy="276999"/>
              </a:xfrm>
              <a:prstGeom prst="rect">
                <a:avLst/>
              </a:prstGeom>
              <a:blipFill>
                <a:blip r:embed="rId9"/>
                <a:stretch>
                  <a:fillRect b="-4348"/>
                </a:stretch>
              </a:blipFill>
            </p:spPr>
            <p:txBody>
              <a:bodyPr/>
              <a:lstStyle/>
              <a:p>
                <a:r>
                  <a:rPr lang="en-GB">
                    <a:noFill/>
                  </a:rPr>
                  <a:t> </a:t>
                </a:r>
              </a:p>
            </p:txBody>
          </p:sp>
        </mc:Fallback>
      </mc:AlternateContent>
      <p:sp>
        <p:nvSpPr>
          <p:cNvPr id="17" name="Rectangle 16">
            <a:extLst>
              <a:ext uri="{FF2B5EF4-FFF2-40B4-BE49-F238E27FC236}">
                <a16:creationId xmlns:a16="http://schemas.microsoft.com/office/drawing/2014/main" id="{8B5E2936-495A-B603-3701-ED4BFFCDEF6E}"/>
              </a:ext>
            </a:extLst>
          </p:cNvPr>
          <p:cNvSpPr/>
          <p:nvPr/>
        </p:nvSpPr>
        <p:spPr>
          <a:xfrm>
            <a:off x="8381" y="173985"/>
            <a:ext cx="2341323" cy="6545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FECB4D9-95E7-DDB9-5659-100008EBF862}"/>
              </a:ext>
            </a:extLst>
          </p:cNvPr>
          <p:cNvSpPr/>
          <p:nvPr/>
        </p:nvSpPr>
        <p:spPr>
          <a:xfrm>
            <a:off x="2687750" y="113316"/>
            <a:ext cx="3698494" cy="18281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68F93904-71BA-038A-F66C-798220F01034}"/>
              </a:ext>
            </a:extLst>
          </p:cNvPr>
          <p:cNvPicPr>
            <a:picLocks noChangeAspect="1"/>
          </p:cNvPicPr>
          <p:nvPr/>
        </p:nvPicPr>
        <p:blipFill rotWithShape="1">
          <a:blip r:embed="rId7"/>
          <a:srcRect l="902"/>
          <a:stretch/>
        </p:blipFill>
        <p:spPr>
          <a:xfrm>
            <a:off x="2790704" y="142456"/>
            <a:ext cx="3491860" cy="1765290"/>
          </a:xfrm>
          <a:prstGeom prst="rect">
            <a:avLst/>
          </a:prstGeom>
        </p:spPr>
      </p:pic>
      <p:sp>
        <p:nvSpPr>
          <p:cNvPr id="20" name="Rectangle 19">
            <a:extLst>
              <a:ext uri="{FF2B5EF4-FFF2-40B4-BE49-F238E27FC236}">
                <a16:creationId xmlns:a16="http://schemas.microsoft.com/office/drawing/2014/main" id="{CD4A078D-1B26-3C94-5B33-4821CA734C27}"/>
              </a:ext>
            </a:extLst>
          </p:cNvPr>
          <p:cNvSpPr/>
          <p:nvPr/>
        </p:nvSpPr>
        <p:spPr>
          <a:xfrm>
            <a:off x="2667875" y="2186127"/>
            <a:ext cx="3698494" cy="2106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F5066F5-73FA-9399-7B0D-3FE40EE546CC}"/>
              </a:ext>
            </a:extLst>
          </p:cNvPr>
          <p:cNvSpPr/>
          <p:nvPr/>
        </p:nvSpPr>
        <p:spPr>
          <a:xfrm>
            <a:off x="2668893" y="4525519"/>
            <a:ext cx="3698494" cy="2239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F90851E-F9BC-4A74-5568-5B75E756F680}"/>
              </a:ext>
            </a:extLst>
          </p:cNvPr>
          <p:cNvSpPr txBox="1"/>
          <p:nvPr/>
        </p:nvSpPr>
        <p:spPr>
          <a:xfrm>
            <a:off x="56398" y="258921"/>
            <a:ext cx="2252175" cy="246221"/>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Physical characteristics variables</a:t>
            </a:r>
          </a:p>
        </p:txBody>
      </p:sp>
      <p:sp>
        <p:nvSpPr>
          <p:cNvPr id="23" name="TextBox 22">
            <a:extLst>
              <a:ext uri="{FF2B5EF4-FFF2-40B4-BE49-F238E27FC236}">
                <a16:creationId xmlns:a16="http://schemas.microsoft.com/office/drawing/2014/main" id="{9578B984-B781-86D8-CE0F-09F4374C8308}"/>
              </a:ext>
            </a:extLst>
          </p:cNvPr>
          <p:cNvSpPr txBox="1"/>
          <p:nvPr/>
        </p:nvSpPr>
        <p:spPr>
          <a:xfrm>
            <a:off x="6422771" y="107045"/>
            <a:ext cx="1419616"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Sociodemographic variables</a:t>
            </a:r>
          </a:p>
        </p:txBody>
      </p:sp>
      <p:sp>
        <p:nvSpPr>
          <p:cNvPr id="24" name="TextBox 23">
            <a:extLst>
              <a:ext uri="{FF2B5EF4-FFF2-40B4-BE49-F238E27FC236}">
                <a16:creationId xmlns:a16="http://schemas.microsoft.com/office/drawing/2014/main" id="{6A8ED475-4FF4-6D02-6407-9417402AAEB7}"/>
              </a:ext>
            </a:extLst>
          </p:cNvPr>
          <p:cNvSpPr txBox="1"/>
          <p:nvPr/>
        </p:nvSpPr>
        <p:spPr>
          <a:xfrm>
            <a:off x="6396107" y="2186127"/>
            <a:ext cx="1429238"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Perception and safety variables</a:t>
            </a:r>
          </a:p>
        </p:txBody>
      </p:sp>
      <p:sp>
        <p:nvSpPr>
          <p:cNvPr id="25" name="TextBox 24">
            <a:extLst>
              <a:ext uri="{FF2B5EF4-FFF2-40B4-BE49-F238E27FC236}">
                <a16:creationId xmlns:a16="http://schemas.microsoft.com/office/drawing/2014/main" id="{6FC3B29F-E41C-C79E-F6CE-6461CD1551C5}"/>
              </a:ext>
            </a:extLst>
          </p:cNvPr>
          <p:cNvSpPr txBox="1"/>
          <p:nvPr/>
        </p:nvSpPr>
        <p:spPr>
          <a:xfrm>
            <a:off x="6385791" y="4525519"/>
            <a:ext cx="1447451" cy="553998"/>
          </a:xfrm>
          <a:prstGeom prst="rect">
            <a:avLst/>
          </a:prstGeom>
          <a:solidFill>
            <a:srgbClr val="FF7E79"/>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Victimisation (dependent) variables</a:t>
            </a:r>
          </a:p>
        </p:txBody>
      </p:sp>
      <p:pic>
        <p:nvPicPr>
          <p:cNvPr id="26" name="Picture 25" descr="Diagram&#10;&#10;Description automatically generated">
            <a:extLst>
              <a:ext uri="{FF2B5EF4-FFF2-40B4-BE49-F238E27FC236}">
                <a16:creationId xmlns:a16="http://schemas.microsoft.com/office/drawing/2014/main" id="{AA04BB45-85E5-D973-E2D0-0C171CFC7CEF}"/>
              </a:ext>
            </a:extLst>
          </p:cNvPr>
          <p:cNvPicPr>
            <a:picLocks noChangeAspect="1"/>
          </p:cNvPicPr>
          <p:nvPr/>
        </p:nvPicPr>
        <p:blipFill>
          <a:blip r:embed="rId11"/>
          <a:stretch>
            <a:fillRect/>
          </a:stretch>
        </p:blipFill>
        <p:spPr>
          <a:xfrm>
            <a:off x="8347344" y="119302"/>
            <a:ext cx="3417183" cy="2340434"/>
          </a:xfrm>
          <a:prstGeom prst="rect">
            <a:avLst/>
          </a:prstGeom>
          <a:ln>
            <a:solidFill>
              <a:schemeClr val="tx1"/>
            </a:solidFill>
          </a:ln>
        </p:spPr>
      </p:pic>
      <p:sp>
        <p:nvSpPr>
          <p:cNvPr id="27" name="TextBox 26">
            <a:extLst>
              <a:ext uri="{FF2B5EF4-FFF2-40B4-BE49-F238E27FC236}">
                <a16:creationId xmlns:a16="http://schemas.microsoft.com/office/drawing/2014/main" id="{D0ACB3CB-8C21-7736-FBA3-E62093CCCF94}"/>
              </a:ext>
            </a:extLst>
          </p:cNvPr>
          <p:cNvSpPr txBox="1"/>
          <p:nvPr/>
        </p:nvSpPr>
        <p:spPr>
          <a:xfrm>
            <a:off x="8281140" y="2420065"/>
            <a:ext cx="374700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1</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 sample, we used the “crime pattern theory” to assess the risk of burglaries &amp; victimisation at a street-level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12"/>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9" name="Straight Connector 28">
            <a:extLst>
              <a:ext uri="{FF2B5EF4-FFF2-40B4-BE49-F238E27FC236}">
                <a16:creationId xmlns:a16="http://schemas.microsoft.com/office/drawing/2014/main" id="{698D1A77-A7C4-0A3B-21D1-24CF466774BB}"/>
              </a:ext>
            </a:extLst>
          </p:cNvPr>
          <p:cNvCxnSpPr/>
          <p:nvPr/>
        </p:nvCxnSpPr>
        <p:spPr>
          <a:xfrm>
            <a:off x="8083296"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8F2017-DDB4-E4EB-6689-3CA48216E5C7}"/>
              </a:ext>
            </a:extLst>
          </p:cNvPr>
          <p:cNvCxnSpPr/>
          <p:nvPr/>
        </p:nvCxnSpPr>
        <p:spPr>
          <a:xfrm>
            <a:off x="8217408"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158516-3F04-956C-6204-640AF7898AA7}"/>
              </a:ext>
            </a:extLst>
          </p:cNvPr>
          <p:cNvCxnSpPr/>
          <p:nvPr/>
        </p:nvCxnSpPr>
        <p:spPr>
          <a:xfrm>
            <a:off x="7943088" y="-3048"/>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816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Case-control study</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431040" y="2315624"/>
            <a:ext cx="11490960" cy="2896721"/>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Key characteristics:</a:t>
            </a:r>
          </a:p>
          <a:p>
            <a:pPr marL="0" indent="0">
              <a:buNone/>
            </a:pPr>
            <a:endParaRPr lang="en-US" sz="2400" b="1" dirty="0">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1800" dirty="0">
                <a:latin typeface="Helvetica Neue Light" panose="02000403000000020004" pitchFamily="2" charset="0"/>
                <a:ea typeface="Helvetica Neue Light" panose="02000403000000020004" pitchFamily="2" charset="0"/>
              </a:rPr>
              <a:t>It always deals with individual-level or units of data</a:t>
            </a:r>
          </a:p>
          <a:p>
            <a:pPr>
              <a:buFont typeface="Arial" panose="020B0604020202020204" pitchFamily="34" charset="0"/>
              <a:buChar char="•"/>
            </a:pPr>
            <a:r>
              <a:rPr lang="en-US" sz="1800" dirty="0">
                <a:latin typeface="Helvetica Neue Light" panose="02000403000000020004" pitchFamily="2" charset="0"/>
                <a:ea typeface="Helvetica Neue Light" panose="02000403000000020004" pitchFamily="2" charset="0"/>
              </a:rPr>
              <a:t>The outcome is measured exclusively as a binary variable (“yes”, “no”), (“win”, “lose”), (“alive”, “dead) etc. Thus, this limits the selection of models to a </a:t>
            </a:r>
            <a:r>
              <a:rPr lang="en-US" sz="1800" b="1" dirty="0">
                <a:latin typeface="Helvetica Neue Light" panose="02000403000000020004" pitchFamily="2" charset="0"/>
                <a:ea typeface="Helvetica Neue Light" panose="02000403000000020004" pitchFamily="2" charset="0"/>
              </a:rPr>
              <a:t>simple logistic </a:t>
            </a:r>
            <a:r>
              <a:rPr lang="en-US" sz="1800" dirty="0">
                <a:latin typeface="Helvetica Neue Light" panose="02000403000000020004" pitchFamily="2" charset="0"/>
                <a:ea typeface="Helvetica Neue Light" panose="02000403000000020004" pitchFamily="2" charset="0"/>
              </a:rPr>
              <a:t>or </a:t>
            </a:r>
            <a:r>
              <a:rPr lang="en-US" sz="1800" b="1" dirty="0">
                <a:latin typeface="Helvetica Neue Light" panose="02000403000000020004" pitchFamily="2" charset="0"/>
                <a:ea typeface="Helvetica Neue Light" panose="02000403000000020004" pitchFamily="2" charset="0"/>
              </a:rPr>
              <a:t>conditional logistic regression</a:t>
            </a:r>
          </a:p>
          <a:p>
            <a:pPr>
              <a:buFont typeface="Arial" panose="020B0604020202020204" pitchFamily="34" charset="0"/>
              <a:buChar char="•"/>
            </a:pPr>
            <a:r>
              <a:rPr lang="en-US" sz="1800" dirty="0">
                <a:latin typeface="Helvetica Neue Light" panose="02000403000000020004" pitchFamily="2" charset="0"/>
                <a:ea typeface="Helvetica Neue Light" panose="02000403000000020004" pitchFamily="2" charset="0"/>
              </a:rPr>
              <a:t>Cases are most often matched to a control based on similar characteristics (same age group, gender and postcode). The matching can be done 1:1, 1:2 or 1:5 etc.</a:t>
            </a:r>
          </a:p>
          <a:p>
            <a:pPr>
              <a:buFont typeface="Arial" panose="020B0604020202020204" pitchFamily="34" charset="0"/>
              <a:buChar char="•"/>
            </a:pPr>
            <a:r>
              <a:rPr lang="en-US" sz="1800" dirty="0">
                <a:latin typeface="Helvetica Neue Light" panose="02000403000000020004" pitchFamily="2" charset="0"/>
                <a:ea typeface="Helvetica Neue Light" panose="02000403000000020004" pitchFamily="2" charset="0"/>
              </a:rPr>
              <a:t>It is also referred to as ‘</a:t>
            </a:r>
            <a:r>
              <a:rPr lang="en-US" sz="1800" b="1" dirty="0">
                <a:latin typeface="Helvetica Neue Light" panose="02000403000000020004" pitchFamily="2" charset="0"/>
                <a:ea typeface="Helvetica Neue Light" panose="02000403000000020004" pitchFamily="2" charset="0"/>
              </a:rPr>
              <a:t>retrospective</a:t>
            </a:r>
            <a:r>
              <a:rPr lang="en-US" sz="1800" dirty="0">
                <a:latin typeface="Helvetica Neue Light" panose="02000403000000020004" pitchFamily="2" charset="0"/>
                <a:ea typeface="Helvetica Neue Light" panose="02000403000000020004" pitchFamily="2" charset="0"/>
              </a:rPr>
              <a:t>’ study, as odds of outcome are predicted based on exposures determined retrospectively</a:t>
            </a: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100" dirty="0">
              <a:latin typeface="Century" panose="02040604050505020304" pitchFamily="18" charset="0"/>
            </a:endParaRP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431040" y="1054611"/>
            <a:ext cx="11490960" cy="1015663"/>
          </a:xfrm>
          <a:prstGeom prst="rect">
            <a:avLst/>
          </a:prstGeom>
          <a:solidFill>
            <a:schemeClr val="accent1">
              <a:lumMod val="20000"/>
              <a:lumOff val="80000"/>
            </a:schemeClr>
          </a:solidFill>
        </p:spPr>
        <p:txBody>
          <a:bodyPr wrap="square" rtlCol="0">
            <a:spAutoFit/>
          </a:bodyPr>
          <a:lstStyle/>
          <a:p>
            <a:r>
              <a:rPr lang="en-GB" sz="2000" b="1" dirty="0">
                <a:latin typeface="Helvetica Neue Light" panose="02000403000000020004" pitchFamily="2" charset="0"/>
                <a:ea typeface="Helvetica Neue Light" panose="02000403000000020004" pitchFamily="2" charset="0"/>
              </a:rPr>
              <a:t>Case-control study </a:t>
            </a:r>
            <a:r>
              <a:rPr lang="en-GB" sz="2000" dirty="0">
                <a:latin typeface="Helvetica Neue Light" panose="02000403000000020004" pitchFamily="2" charset="0"/>
                <a:ea typeface="Helvetica Neue Light" panose="02000403000000020004" pitchFamily="2" charset="0"/>
              </a:rPr>
              <a:t>is an </a:t>
            </a:r>
            <a:r>
              <a:rPr lang="en-GB" sz="2000" b="1" dirty="0">
                <a:latin typeface="Helvetica Neue Light" panose="02000403000000020004" pitchFamily="2" charset="0"/>
                <a:ea typeface="Helvetica Neue Light" panose="02000403000000020004" pitchFamily="2" charset="0"/>
              </a:rPr>
              <a:t>observational study </a:t>
            </a:r>
            <a:r>
              <a:rPr lang="en-GB" sz="2000" dirty="0">
                <a:latin typeface="Helvetica Neue Light" panose="02000403000000020004" pitchFamily="2" charset="0"/>
                <a:ea typeface="Helvetica Neue Light" panose="02000403000000020004" pitchFamily="2" charset="0"/>
              </a:rPr>
              <a:t>which has two groups under analysis – a set of cases (with outcome), and a set of controls (with outcome that’s absent). The two groups are compared ‘retrospectively’ on the basis on a common exposure/independent variable.</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A482CE50-D9DD-996D-ECC5-923725DE6CF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879" y="5622721"/>
            <a:ext cx="4805045" cy="941878"/>
          </a:xfrm>
          <a:prstGeom prst="rect">
            <a:avLst/>
          </a:prstGeom>
        </p:spPr>
      </p:pic>
      <p:sp>
        <p:nvSpPr>
          <p:cNvPr id="8" name="TextBox 7">
            <a:extLst>
              <a:ext uri="{FF2B5EF4-FFF2-40B4-BE49-F238E27FC236}">
                <a16:creationId xmlns:a16="http://schemas.microsoft.com/office/drawing/2014/main" id="{72A5DEA1-0BE8-8CC9-4A37-115C5CC4EC33}"/>
              </a:ext>
            </a:extLst>
          </p:cNvPr>
          <p:cNvSpPr txBox="1"/>
          <p:nvPr/>
        </p:nvSpPr>
        <p:spPr>
          <a:xfrm>
            <a:off x="7602017" y="6518117"/>
            <a:ext cx="1728192" cy="307777"/>
          </a:xfrm>
          <a:prstGeom prst="rect">
            <a:avLst/>
          </a:prstGeom>
          <a:noFill/>
        </p:spPr>
        <p:txBody>
          <a:bodyPr wrap="square" rtlCol="0">
            <a:spAutoFit/>
          </a:bodyPr>
          <a:lstStyle/>
          <a:p>
            <a:pPr algn="ctr"/>
            <a:r>
              <a:rPr lang="en-US" sz="1400" b="1" dirty="0"/>
              <a:t>Researcher</a:t>
            </a:r>
          </a:p>
        </p:txBody>
      </p:sp>
      <p:cxnSp>
        <p:nvCxnSpPr>
          <p:cNvPr id="9" name="Straight Arrow Connector 8">
            <a:extLst>
              <a:ext uri="{FF2B5EF4-FFF2-40B4-BE49-F238E27FC236}">
                <a16:creationId xmlns:a16="http://schemas.microsoft.com/office/drawing/2014/main" id="{6706DE34-8C22-0D53-34B8-67D85C9FD423}"/>
              </a:ext>
            </a:extLst>
          </p:cNvPr>
          <p:cNvCxnSpPr>
            <a:cxnSpLocks/>
          </p:cNvCxnSpPr>
          <p:nvPr/>
        </p:nvCxnSpPr>
        <p:spPr>
          <a:xfrm flipH="1">
            <a:off x="4693919" y="5531024"/>
            <a:ext cx="324042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1A6A991-D76E-AEB7-B594-3C6D21192FD2}"/>
              </a:ext>
            </a:extLst>
          </p:cNvPr>
          <p:cNvSpPr txBox="1"/>
          <p:nvPr/>
        </p:nvSpPr>
        <p:spPr>
          <a:xfrm>
            <a:off x="7135305" y="5647736"/>
            <a:ext cx="894056" cy="338554"/>
          </a:xfrm>
          <a:prstGeom prst="rect">
            <a:avLst/>
          </a:prstGeom>
          <a:solidFill>
            <a:schemeClr val="bg1"/>
          </a:solidFill>
        </p:spPr>
        <p:txBody>
          <a:bodyPr wrap="square" rtlCol="0">
            <a:spAutoFit/>
          </a:bodyPr>
          <a:lstStyle/>
          <a:p>
            <a:r>
              <a:rPr lang="en-GB" sz="1600" dirty="0"/>
              <a:t>Case</a:t>
            </a:r>
          </a:p>
        </p:txBody>
      </p:sp>
      <p:sp>
        <p:nvSpPr>
          <p:cNvPr id="11" name="TextBox 10">
            <a:extLst>
              <a:ext uri="{FF2B5EF4-FFF2-40B4-BE49-F238E27FC236}">
                <a16:creationId xmlns:a16="http://schemas.microsoft.com/office/drawing/2014/main" id="{B6D72889-7AC1-16EC-990D-47D5F1EE0903}"/>
              </a:ext>
            </a:extLst>
          </p:cNvPr>
          <p:cNvSpPr txBox="1"/>
          <p:nvPr/>
        </p:nvSpPr>
        <p:spPr>
          <a:xfrm>
            <a:off x="7040285" y="6064610"/>
            <a:ext cx="894056" cy="307777"/>
          </a:xfrm>
          <a:prstGeom prst="rect">
            <a:avLst/>
          </a:prstGeom>
          <a:solidFill>
            <a:schemeClr val="bg1"/>
          </a:solidFill>
        </p:spPr>
        <p:txBody>
          <a:bodyPr wrap="square" rtlCol="0">
            <a:spAutoFit/>
          </a:bodyPr>
          <a:lstStyle/>
          <a:p>
            <a:r>
              <a:rPr lang="en-GB" sz="1400" dirty="0"/>
              <a:t>Control</a:t>
            </a:r>
          </a:p>
        </p:txBody>
      </p:sp>
      <p:sp>
        <p:nvSpPr>
          <p:cNvPr id="18" name="TextBox 17">
            <a:extLst>
              <a:ext uri="{FF2B5EF4-FFF2-40B4-BE49-F238E27FC236}">
                <a16:creationId xmlns:a16="http://schemas.microsoft.com/office/drawing/2014/main" id="{E2424F44-5B10-7EC9-0130-557FF2E8BA85}"/>
              </a:ext>
            </a:extLst>
          </p:cNvPr>
          <p:cNvSpPr txBox="1"/>
          <p:nvPr/>
        </p:nvSpPr>
        <p:spPr>
          <a:xfrm>
            <a:off x="6171220" y="5597444"/>
            <a:ext cx="863600" cy="246221"/>
          </a:xfrm>
          <a:prstGeom prst="rect">
            <a:avLst/>
          </a:prstGeom>
          <a:solidFill>
            <a:schemeClr val="bg1"/>
          </a:solidFill>
        </p:spPr>
        <p:txBody>
          <a:bodyPr wrap="square" rtlCol="0">
            <a:spAutoFit/>
          </a:bodyPr>
          <a:lstStyle/>
          <a:p>
            <a:pPr algn="l"/>
            <a:r>
              <a:rPr lang="en-GB" sz="1000" dirty="0">
                <a:latin typeface="Helvetica Neue Light" panose="02000403000000020004" pitchFamily="2" charset="0"/>
                <a:ea typeface="Helvetica Neue Light" panose="02000403000000020004" pitchFamily="2" charset="0"/>
              </a:rPr>
              <a:t>Outcome</a:t>
            </a:r>
          </a:p>
        </p:txBody>
      </p:sp>
    </p:spTree>
    <p:extLst>
      <p:ext uri="{BB962C8B-B14F-4D97-AF65-F5344CB8AC3E}">
        <p14:creationId xmlns:p14="http://schemas.microsoft.com/office/powerpoint/2010/main" val="360329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Cohort study </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425740" y="2277783"/>
            <a:ext cx="11490960" cy="2896721"/>
          </a:xfrm>
        </p:spPr>
        <p:txBody>
          <a:bodyPr>
            <a:noAutofit/>
          </a:bodyPr>
          <a:lstStyle/>
          <a:p>
            <a:pPr marL="0" indent="0">
              <a:buNone/>
            </a:pPr>
            <a:r>
              <a:rPr lang="en-US" sz="1600" b="1" dirty="0">
                <a:latin typeface="HELVETICA NEUE LIGHT" panose="02000403000000020004" pitchFamily="2" charset="0"/>
                <a:ea typeface="HELVETICA NEUE LIGHT" panose="02000403000000020004" pitchFamily="2" charset="0"/>
              </a:rPr>
              <a:t>Key characteristics:</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This type of study design allows to tracking the trajectory or changes in one’s exposure (or risk factor) status over his/her life course</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You can literally observe the onset of an outcome</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There is that time-dependencies that is taken into consideration when tracking a participant over the course of the study</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Due to the time-dependent nature of study design – again, investigators must think carefully about the selection of statistical methods (i.e., survival analysis or time series are best for this).</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This is referred to as ‘</a:t>
            </a:r>
            <a:r>
              <a:rPr lang="en-US" sz="1600" b="1" dirty="0">
                <a:latin typeface="HELVETICA NEUE LIGHT" panose="02000403000000020004" pitchFamily="2" charset="0"/>
                <a:ea typeface="HELVETICA NEUE LIGHT" panose="02000403000000020004" pitchFamily="2" charset="0"/>
              </a:rPr>
              <a:t>Prospective</a:t>
            </a:r>
            <a:r>
              <a:rPr lang="en-US" sz="1600" dirty="0">
                <a:latin typeface="Helvetica Neue Light" panose="02000403000000020004" pitchFamily="2" charset="0"/>
                <a:ea typeface="Helvetica Neue Light" panose="02000403000000020004" pitchFamily="2" charset="0"/>
              </a:rPr>
              <a:t>’ or ‘</a:t>
            </a:r>
            <a:r>
              <a:rPr lang="en-US" sz="1600" b="1" dirty="0">
                <a:latin typeface="Helvetica Neue Light" panose="02000403000000020004" pitchFamily="2" charset="0"/>
                <a:ea typeface="Helvetica Neue Light" panose="02000403000000020004" pitchFamily="2" charset="0"/>
              </a:rPr>
              <a:t>Longitudinal</a:t>
            </a:r>
            <a:r>
              <a:rPr lang="en-US" sz="1600" dirty="0">
                <a:latin typeface="Helvetica Neue Light" panose="02000403000000020004" pitchFamily="2" charset="0"/>
                <a:ea typeface="Helvetica Neue Light" panose="02000403000000020004" pitchFamily="2" charset="0"/>
              </a:rPr>
              <a:t>’ study</a:t>
            </a: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100" dirty="0">
              <a:latin typeface="Century" panose="02040604050505020304" pitchFamily="18" charset="0"/>
            </a:endParaRP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431040" y="1054611"/>
            <a:ext cx="11490960" cy="1015663"/>
          </a:xfrm>
          <a:prstGeom prst="rect">
            <a:avLst/>
          </a:prstGeom>
          <a:solidFill>
            <a:schemeClr val="accent1">
              <a:lumMod val="20000"/>
              <a:lumOff val="80000"/>
            </a:schemeClr>
          </a:solidFill>
        </p:spPr>
        <p:txBody>
          <a:bodyPr wrap="square" rtlCol="0">
            <a:spAutoFit/>
          </a:bodyPr>
          <a:lstStyle/>
          <a:p>
            <a:r>
              <a:rPr lang="en-GB" sz="2000" b="1" dirty="0">
                <a:latin typeface="HELVETICA NEUE LIGHT" panose="02000403000000020004" pitchFamily="2" charset="0"/>
                <a:ea typeface="HELVETICA NEUE LIGHT" panose="02000403000000020004" pitchFamily="2" charset="0"/>
              </a:rPr>
              <a:t>Cohort study </a:t>
            </a:r>
            <a:r>
              <a:rPr lang="en-GB" sz="2000" dirty="0">
                <a:latin typeface="Helvetica Neue Light" panose="02000403000000020004" pitchFamily="2" charset="0"/>
                <a:ea typeface="Helvetica Neue Light" panose="02000403000000020004" pitchFamily="2" charset="0"/>
              </a:rPr>
              <a:t>is a type of </a:t>
            </a:r>
            <a:r>
              <a:rPr lang="en-GB" sz="2000" b="1" dirty="0">
                <a:latin typeface="HELVETICA NEUE LIGHT" panose="02000403000000020004" pitchFamily="2" charset="0"/>
                <a:ea typeface="HELVETICA NEUE LIGHT" panose="02000403000000020004" pitchFamily="2" charset="0"/>
              </a:rPr>
              <a:t>observational study </a:t>
            </a:r>
            <a:r>
              <a:rPr lang="en-GB" sz="2000" dirty="0">
                <a:latin typeface="Helvetica Neue Light" panose="02000403000000020004" pitchFamily="2" charset="0"/>
                <a:ea typeface="Helvetica Neue Light" panose="02000403000000020004" pitchFamily="2" charset="0"/>
              </a:rPr>
              <a:t>which focuses on the following the study participants </a:t>
            </a:r>
            <a:r>
              <a:rPr lang="en-GB" sz="2000" b="1" dirty="0">
                <a:latin typeface="HELVETICA NEUE LIGHT" panose="02000403000000020004" pitchFamily="2" charset="0"/>
                <a:ea typeface="HELVETICA NEUE LIGHT" panose="02000403000000020004" pitchFamily="2" charset="0"/>
              </a:rPr>
              <a:t>prospectively</a:t>
            </a:r>
            <a:r>
              <a:rPr lang="en-GB" sz="2000" dirty="0">
                <a:latin typeface="Helvetica Neue Light" panose="02000403000000020004" pitchFamily="2" charset="0"/>
                <a:ea typeface="Helvetica Neue Light" panose="02000403000000020004" pitchFamily="2" charset="0"/>
              </a:rPr>
              <a:t> at different points in time – answer the question about ‘change’ (e.g. pre and post, time series). </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2" name="Picture 11">
            <a:extLst>
              <a:ext uri="{FF2B5EF4-FFF2-40B4-BE49-F238E27FC236}">
                <a16:creationId xmlns:a16="http://schemas.microsoft.com/office/drawing/2014/main" id="{97B3585A-4DF9-E212-D63D-E4E109123B7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002" y="5375887"/>
            <a:ext cx="5976664" cy="1202566"/>
          </a:xfrm>
          <a:prstGeom prst="rect">
            <a:avLst/>
          </a:prstGeom>
        </p:spPr>
      </p:pic>
      <p:sp>
        <p:nvSpPr>
          <p:cNvPr id="13" name="TextBox 12">
            <a:extLst>
              <a:ext uri="{FF2B5EF4-FFF2-40B4-BE49-F238E27FC236}">
                <a16:creationId xmlns:a16="http://schemas.microsoft.com/office/drawing/2014/main" id="{D5F889F9-E21D-D390-D07C-42AFDD195EFA}"/>
              </a:ext>
            </a:extLst>
          </p:cNvPr>
          <p:cNvSpPr txBox="1"/>
          <p:nvPr/>
        </p:nvSpPr>
        <p:spPr>
          <a:xfrm>
            <a:off x="6096000" y="6511971"/>
            <a:ext cx="1728192" cy="307777"/>
          </a:xfrm>
          <a:prstGeom prst="rect">
            <a:avLst/>
          </a:prstGeom>
          <a:noFill/>
        </p:spPr>
        <p:txBody>
          <a:bodyPr wrap="square" rtlCol="0">
            <a:spAutoFit/>
          </a:bodyPr>
          <a:lstStyle/>
          <a:p>
            <a:pPr algn="ctr"/>
            <a:r>
              <a:rPr lang="en-US" sz="1400" b="1" dirty="0"/>
              <a:t>Researcher</a:t>
            </a:r>
          </a:p>
        </p:txBody>
      </p:sp>
      <p:cxnSp>
        <p:nvCxnSpPr>
          <p:cNvPr id="14" name="Straight Arrow Connector 13">
            <a:extLst>
              <a:ext uri="{FF2B5EF4-FFF2-40B4-BE49-F238E27FC236}">
                <a16:creationId xmlns:a16="http://schemas.microsoft.com/office/drawing/2014/main" id="{5A6E547A-89DE-DB6D-6A16-EFAC132F84EA}"/>
              </a:ext>
            </a:extLst>
          </p:cNvPr>
          <p:cNvCxnSpPr>
            <a:cxnSpLocks/>
          </p:cNvCxnSpPr>
          <p:nvPr/>
        </p:nvCxnSpPr>
        <p:spPr>
          <a:xfrm>
            <a:off x="6960096" y="5234183"/>
            <a:ext cx="266429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02B0A27-4D72-8B4B-3492-62AB4748AD8C}"/>
              </a:ext>
            </a:extLst>
          </p:cNvPr>
          <p:cNvSpPr txBox="1"/>
          <p:nvPr/>
        </p:nvSpPr>
        <p:spPr>
          <a:xfrm>
            <a:off x="1208579" y="5683664"/>
            <a:ext cx="2377440" cy="369332"/>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Has been exposed…</a:t>
            </a:r>
          </a:p>
        </p:txBody>
      </p:sp>
      <p:sp>
        <p:nvSpPr>
          <p:cNvPr id="16" name="TextBox 15">
            <a:extLst>
              <a:ext uri="{FF2B5EF4-FFF2-40B4-BE49-F238E27FC236}">
                <a16:creationId xmlns:a16="http://schemas.microsoft.com/office/drawing/2014/main" id="{D79F25A3-8954-0137-E9ED-697D26B997EE}"/>
              </a:ext>
            </a:extLst>
          </p:cNvPr>
          <p:cNvSpPr txBox="1"/>
          <p:nvPr/>
        </p:nvSpPr>
        <p:spPr>
          <a:xfrm>
            <a:off x="1208578" y="6099406"/>
            <a:ext cx="2713182" cy="369332"/>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Has not been exposed…</a:t>
            </a:r>
          </a:p>
        </p:txBody>
      </p:sp>
      <p:sp>
        <p:nvSpPr>
          <p:cNvPr id="17" name="TextBox 16">
            <a:extLst>
              <a:ext uri="{FF2B5EF4-FFF2-40B4-BE49-F238E27FC236}">
                <a16:creationId xmlns:a16="http://schemas.microsoft.com/office/drawing/2014/main" id="{6DCC5ACC-2810-EE88-DC99-913413153F72}"/>
              </a:ext>
            </a:extLst>
          </p:cNvPr>
          <p:cNvSpPr txBox="1"/>
          <p:nvPr/>
        </p:nvSpPr>
        <p:spPr>
          <a:xfrm>
            <a:off x="8847066" y="5390733"/>
            <a:ext cx="863600" cy="246221"/>
          </a:xfrm>
          <a:prstGeom prst="rect">
            <a:avLst/>
          </a:prstGeom>
          <a:solidFill>
            <a:schemeClr val="bg1"/>
          </a:solidFill>
        </p:spPr>
        <p:txBody>
          <a:bodyPr wrap="square" rtlCol="0">
            <a:spAutoFit/>
          </a:bodyPr>
          <a:lstStyle/>
          <a:p>
            <a:pPr algn="l"/>
            <a:r>
              <a:rPr lang="en-GB" sz="1000" b="1" dirty="0">
                <a:latin typeface="Helvetica Neue Light" panose="02000403000000020004" pitchFamily="2" charset="0"/>
                <a:ea typeface="Helvetica Neue Light" panose="02000403000000020004" pitchFamily="2" charset="0"/>
              </a:rPr>
              <a:t>Outcome</a:t>
            </a:r>
          </a:p>
        </p:txBody>
      </p:sp>
    </p:spTree>
    <p:extLst>
      <p:ext uri="{BB962C8B-B14F-4D97-AF65-F5344CB8AC3E}">
        <p14:creationId xmlns:p14="http://schemas.microsoft.com/office/powerpoint/2010/main" val="242997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Pilot Study</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50520" y="2660430"/>
            <a:ext cx="11490960" cy="3126603"/>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Key characteristics</a:t>
            </a:r>
            <a:r>
              <a:rPr lang="en-US" sz="2400" b="1" dirty="0">
                <a:latin typeface="Helvetica Neue Light" panose="02000403000000020004" pitchFamily="2" charset="0"/>
                <a:ea typeface="Helvetica Neue Light" panose="02000403000000020004" pitchFamily="2" charset="0"/>
              </a:rPr>
              <a:t>:</a:t>
            </a:r>
          </a:p>
          <a:p>
            <a:pPr marL="0" indent="0">
              <a:buNone/>
            </a:pPr>
            <a:endParaRPr lang="en-US" sz="2400" b="1" dirty="0">
              <a:latin typeface="Helvetica Neue Light" panose="02000403000000020004" pitchFamily="2" charset="0"/>
              <a:ea typeface="Helvetica Neue Light" panose="02000403000000020004" pitchFamily="2" charset="0"/>
            </a:endParaRPr>
          </a:p>
          <a:p>
            <a:r>
              <a:rPr lang="en-GB" sz="2400" dirty="0">
                <a:latin typeface="Helvetica Neue Light" panose="02000403000000020004" pitchFamily="2" charset="0"/>
                <a:ea typeface="Helvetica Neue Light" panose="02000403000000020004" pitchFamily="2" charset="0"/>
              </a:rPr>
              <a:t>Highly flexible i.e., a pilot can be within a quantitative or qualitative framework</a:t>
            </a:r>
          </a:p>
          <a:p>
            <a:r>
              <a:rPr lang="en-GB" sz="2400" dirty="0">
                <a:latin typeface="Helvetica Neue Light" panose="02000403000000020004" pitchFamily="2" charset="0"/>
                <a:ea typeface="Helvetica Neue Light" panose="02000403000000020004" pitchFamily="2" charset="0"/>
              </a:rPr>
              <a:t>Highly flexible i.e., pilot can be performed with a cross-sectional or longitudinal framework</a:t>
            </a:r>
          </a:p>
          <a:p>
            <a:r>
              <a:rPr lang="en-GB" sz="2400" dirty="0">
                <a:latin typeface="Helvetica Neue Light" panose="02000403000000020004" pitchFamily="2" charset="0"/>
                <a:ea typeface="Helvetica Neue Light" panose="02000403000000020004" pitchFamily="2" charset="0"/>
              </a:rPr>
              <a:t>It is the most cost-effective and never time-consuming to evaluate feasibility</a:t>
            </a:r>
          </a:p>
          <a:p>
            <a:r>
              <a:rPr lang="en-GB" sz="2400" dirty="0">
                <a:latin typeface="Helvetica Neue Light" panose="02000403000000020004" pitchFamily="2" charset="0"/>
                <a:ea typeface="Helvetica Neue Light" panose="02000403000000020004" pitchFamily="2" charset="0"/>
              </a:rPr>
              <a:t>It is the best way to generate a hypothesis about a small population before going big  </a:t>
            </a: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100" dirty="0">
              <a:latin typeface="Century" panose="02040604050505020304" pitchFamily="18" charset="0"/>
            </a:endParaRP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431040" y="1054611"/>
            <a:ext cx="11490960" cy="1200329"/>
          </a:xfrm>
          <a:prstGeom prst="rect">
            <a:avLst/>
          </a:prstGeom>
          <a:solidFill>
            <a:schemeClr val="accent1">
              <a:lumMod val="20000"/>
              <a:lumOff val="80000"/>
            </a:schemeClr>
          </a:solidFill>
        </p:spPr>
        <p:txBody>
          <a:bodyPr wrap="square" rtlCol="0">
            <a:spAutoFit/>
          </a:bodyPr>
          <a:lstStyle/>
          <a:p>
            <a:r>
              <a:rPr lang="en-GB" sz="2400" dirty="0">
                <a:latin typeface="Helvetica Neue Light" panose="02000403000000020004" pitchFamily="2" charset="0"/>
                <a:ea typeface="Helvetica Neue Light" panose="02000403000000020004" pitchFamily="2" charset="0"/>
              </a:rPr>
              <a:t>A Pilot study is the most unique type of study design which is versatile, its basically a small scale preliminary study. It is useful to test your questions on a small pilot responders, and correct the issues before launching it with the full sample</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4741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table displaying a comparison of quantitative-based study designs. ">
            <a:extLst>
              <a:ext uri="{FF2B5EF4-FFF2-40B4-BE49-F238E27FC236}">
                <a16:creationId xmlns:a16="http://schemas.microsoft.com/office/drawing/2014/main" id="{BD5E0F9D-2068-4F3F-3FC6-91C3DF2D4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4" y="1309576"/>
            <a:ext cx="12053871" cy="4238848"/>
          </a:xfrm>
          <a:prstGeom prst="rect">
            <a:avLst/>
          </a:prstGeom>
        </p:spPr>
      </p:pic>
      <p:sp>
        <p:nvSpPr>
          <p:cNvPr id="3" name="Rectangle 2">
            <a:extLst>
              <a:ext uri="{FF2B5EF4-FFF2-40B4-BE49-F238E27FC236}">
                <a16:creationId xmlns:a16="http://schemas.microsoft.com/office/drawing/2014/main" id="{4567CE7C-9493-D183-7CDA-5F8BBADBF3DC}"/>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E4F8ABCE-EA70-053B-0DB0-9056919DB74A}"/>
              </a:ext>
            </a:extLst>
          </p:cNvPr>
          <p:cNvSpPr txBox="1">
            <a:spLocks/>
          </p:cNvSpPr>
          <p:nvPr/>
        </p:nvSpPr>
        <p:spPr>
          <a:xfrm>
            <a:off x="1217215" y="63828"/>
            <a:ext cx="9471105" cy="5852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LIGHT" panose="02000403000000020004" pitchFamily="2" charset="0"/>
                <a:ea typeface="HELVETICA NEUE LIGHT" panose="02000403000000020004" pitchFamily="2" charset="0"/>
              </a:rPr>
              <a:t>Cross comparison of quantitative-based study designs</a:t>
            </a:r>
          </a:p>
        </p:txBody>
      </p:sp>
      <p:sp>
        <p:nvSpPr>
          <p:cNvPr id="5" name="Slide Number Placeholder 3">
            <a:extLst>
              <a:ext uri="{FF2B5EF4-FFF2-40B4-BE49-F238E27FC236}">
                <a16:creationId xmlns:a16="http://schemas.microsoft.com/office/drawing/2014/main" id="{CACF5E0F-B709-4592-AA45-FC7563805CA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83616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Biases (within an Ecological Study context)</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Ecological </a:t>
            </a:r>
            <a:r>
              <a:rPr lang="en-US" sz="3200" b="1" dirty="0">
                <a:latin typeface="HELVETICA NEUE LIGHT" panose="02000403000000020004" pitchFamily="2" charset="0"/>
                <a:ea typeface="HELVETICA NEUE LIGHT" panose="02000403000000020004" pitchFamily="2" charset="0"/>
              </a:rPr>
              <a:t>Fallacy</a:t>
            </a: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2586434"/>
            <a:ext cx="11490960" cy="3373121"/>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Important notes to keep in mind:</a:t>
            </a:r>
          </a:p>
          <a:p>
            <a:pPr marL="0" indent="0">
              <a:buNone/>
            </a:pPr>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Ecological studies assume what is true for a population is also true for the individual members of that population which is </a:t>
            </a:r>
            <a:r>
              <a:rPr lang="en-US" sz="2400" b="1" dirty="0">
                <a:latin typeface="Helvetica Neue Light" panose="02000403000000020004" pitchFamily="2" charset="0"/>
                <a:ea typeface="Helvetica Neue Light" panose="02000403000000020004" pitchFamily="2" charset="0"/>
              </a:rPr>
              <a:t>false</a:t>
            </a:r>
            <a:r>
              <a:rPr lang="en-US" sz="2400" dirty="0">
                <a:latin typeface="Helvetica Neue Light" panose="02000403000000020004" pitchFamily="2" charset="0"/>
                <a:ea typeface="Helvetica Neue Light" panose="02000403000000020004" pitchFamily="2" charset="0"/>
              </a:rPr>
              <a:t>.</a:t>
            </a:r>
          </a:p>
          <a:p>
            <a:r>
              <a:rPr lang="en-US" sz="2400" dirty="0">
                <a:latin typeface="Helvetica Neue Light" panose="02000403000000020004" pitchFamily="2" charset="0"/>
                <a:ea typeface="Helvetica Neue Light" panose="02000403000000020004" pitchFamily="2" charset="0"/>
              </a:rPr>
              <a:t>Think of inferences made here are a </a:t>
            </a:r>
            <a:r>
              <a:rPr lang="en-US" sz="2400" b="1" dirty="0">
                <a:latin typeface="Helvetica Neue Light" panose="02000403000000020004" pitchFamily="2" charset="0"/>
                <a:ea typeface="Helvetica Neue Light" panose="02000403000000020004" pitchFamily="2" charset="0"/>
              </a:rPr>
              <a:t>gross generalization </a:t>
            </a:r>
            <a:r>
              <a:rPr lang="en-US" sz="2400" dirty="0">
                <a:latin typeface="Helvetica Neue Light" panose="02000403000000020004" pitchFamily="2" charset="0"/>
                <a:ea typeface="Helvetica Neue Light" panose="02000403000000020004" pitchFamily="2" charset="0"/>
              </a:rPr>
              <a:t>or </a:t>
            </a:r>
            <a:r>
              <a:rPr lang="en-US" sz="2400" b="1" dirty="0">
                <a:latin typeface="Helvetica Neue Light" panose="02000403000000020004" pitchFamily="2" charset="0"/>
                <a:ea typeface="Helvetica Neue Light" panose="02000403000000020004" pitchFamily="2" charset="0"/>
              </a:rPr>
              <a:t>stereotyping</a:t>
            </a:r>
            <a:endParaRPr lang="en-US" sz="2400" b="1"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To remove this type of bias completely from one’s research – it is best to perform research by using </a:t>
            </a:r>
            <a:r>
              <a:rPr lang="en-US" sz="2400" b="1" dirty="0">
                <a:latin typeface="Helvetica Neue Light" panose="02000403000000020004" pitchFamily="2" charset="0"/>
                <a:ea typeface="Helvetica Neue Light" panose="02000403000000020004" pitchFamily="2" charset="0"/>
              </a:rPr>
              <a:t>individual units of data </a:t>
            </a:r>
            <a:r>
              <a:rPr lang="en-US" sz="2400" dirty="0">
                <a:latin typeface="Helvetica Neue Light" panose="02000403000000020004" pitchFamily="2" charset="0"/>
                <a:ea typeface="Helvetica Neue Light" panose="02000403000000020004" pitchFamily="2" charset="0"/>
              </a:rPr>
              <a:t>instead of aggregated data.</a:t>
            </a:r>
          </a:p>
          <a:p>
            <a:r>
              <a:rPr lang="en-US" sz="2400" dirty="0">
                <a:latin typeface="Helvetica Neue Light" panose="02000403000000020004" pitchFamily="2" charset="0"/>
                <a:ea typeface="Helvetica Neue Light" panose="02000403000000020004" pitchFamily="2" charset="0"/>
              </a:rPr>
              <a:t>Because of this bias – </a:t>
            </a:r>
            <a:r>
              <a:rPr lang="en-US" sz="2400" b="1" dirty="0">
                <a:latin typeface="Helvetica Neue Light" panose="02000403000000020004" pitchFamily="2" charset="0"/>
                <a:ea typeface="Helvetica Neue Light" panose="02000403000000020004" pitchFamily="2" charset="0"/>
              </a:rPr>
              <a:t>ecological studies are weakest! </a:t>
            </a: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1200329"/>
          </a:xfrm>
          <a:prstGeom prst="rect">
            <a:avLst/>
          </a:prstGeom>
          <a:solidFill>
            <a:schemeClr val="accent1">
              <a:lumMod val="20000"/>
              <a:lumOff val="80000"/>
            </a:schemeClr>
          </a:solid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Ecological study </a:t>
            </a:r>
            <a:r>
              <a:rPr lang="en-US" sz="2400" b="1" dirty="0">
                <a:latin typeface="Helvetica Neue Light" panose="02000403000000020004" pitchFamily="2" charset="0"/>
                <a:ea typeface="Helvetica Neue Light" panose="02000403000000020004" pitchFamily="2" charset="0"/>
              </a:rPr>
              <a:t>design </a:t>
            </a:r>
            <a:r>
              <a:rPr lang="en-US" sz="2400" dirty="0">
                <a:latin typeface="Helvetica Neue Light" panose="02000403000000020004" pitchFamily="2" charset="0"/>
                <a:ea typeface="Helvetica Neue Light" panose="02000403000000020004" pitchFamily="2" charset="0"/>
              </a:rPr>
              <a:t>always carries this bias baggage known as </a:t>
            </a:r>
            <a:r>
              <a:rPr lang="en-US" sz="2400" b="1" dirty="0">
                <a:latin typeface="Helvetica Neue Light" panose="02000403000000020004" pitchFamily="2" charset="0"/>
                <a:ea typeface="Helvetica Neue Light" panose="02000403000000020004" pitchFamily="2" charset="0"/>
              </a:rPr>
              <a:t>Ecological Fallacy</a:t>
            </a:r>
            <a:r>
              <a:rPr lang="en-US" sz="2400" dirty="0">
                <a:latin typeface="Helvetica Neue Light" panose="02000403000000020004" pitchFamily="2" charset="0"/>
                <a:ea typeface="Helvetica Neue Light" panose="02000403000000020004" pitchFamily="2" charset="0"/>
              </a:rPr>
              <a:t>, a bias which must always be acknowledged. This is logical error that occurs when statistical inference made on groups are attributed to an individual. </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30916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E568C-EC7F-34D2-D5F2-C94F822810F4}"/>
              </a:ext>
            </a:extLst>
          </p:cNvPr>
          <p:cNvSpPr txBox="1"/>
          <p:nvPr/>
        </p:nvSpPr>
        <p:spPr>
          <a:xfrm>
            <a:off x="2169154" y="111482"/>
            <a:ext cx="7304244"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a:t>
            </a:r>
          </a:p>
        </p:txBody>
      </p:sp>
      <p:pic>
        <p:nvPicPr>
          <p:cNvPr id="3" name="Picture 2" descr="Map&#10;&#10;Description automatically generated">
            <a:extLst>
              <a:ext uri="{FF2B5EF4-FFF2-40B4-BE49-F238E27FC236}">
                <a16:creationId xmlns:a16="http://schemas.microsoft.com/office/drawing/2014/main" id="{831162FE-9B76-FA5E-BA0F-51E759041D90}"/>
              </a:ext>
            </a:extLst>
          </p:cNvPr>
          <p:cNvPicPr>
            <a:picLocks noChangeAspect="1"/>
          </p:cNvPicPr>
          <p:nvPr/>
        </p:nvPicPr>
        <p:blipFill>
          <a:blip r:embed="rId2"/>
          <a:stretch>
            <a:fillRect/>
          </a:stretch>
        </p:blipFill>
        <p:spPr>
          <a:xfrm>
            <a:off x="2087670" y="480814"/>
            <a:ext cx="7304244" cy="5357519"/>
          </a:xfrm>
          <a:prstGeom prst="rect">
            <a:avLst/>
          </a:prstGeom>
        </p:spPr>
      </p:pic>
      <p:sp>
        <p:nvSpPr>
          <p:cNvPr id="4" name="TextBox 3">
            <a:extLst>
              <a:ext uri="{FF2B5EF4-FFF2-40B4-BE49-F238E27FC236}">
                <a16:creationId xmlns:a16="http://schemas.microsoft.com/office/drawing/2014/main" id="{F10F2AFA-7BE3-A23D-4301-45C3C3BCA14E}"/>
              </a:ext>
            </a:extLst>
          </p:cNvPr>
          <p:cNvSpPr txBox="1"/>
          <p:nvPr/>
        </p:nvSpPr>
        <p:spPr>
          <a:xfrm>
            <a:off x="3048000" y="6022999"/>
            <a:ext cx="436880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Relative Risks (RR)</a:t>
            </a:r>
          </a:p>
        </p:txBody>
      </p:sp>
      <p:cxnSp>
        <p:nvCxnSpPr>
          <p:cNvPr id="6" name="Straight Arrow Connector 5">
            <a:extLst>
              <a:ext uri="{FF2B5EF4-FFF2-40B4-BE49-F238E27FC236}">
                <a16:creationId xmlns:a16="http://schemas.microsoft.com/office/drawing/2014/main" id="{AE247987-4255-B778-3937-137D7354466D}"/>
              </a:ext>
            </a:extLst>
          </p:cNvPr>
          <p:cNvCxnSpPr>
            <a:cxnSpLocks/>
          </p:cNvCxnSpPr>
          <p:nvPr/>
        </p:nvCxnSpPr>
        <p:spPr>
          <a:xfrm flipH="1">
            <a:off x="5974080" y="2804160"/>
            <a:ext cx="24079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1510196-7975-639F-8BF2-15D6F470D0AE}"/>
              </a:ext>
            </a:extLst>
          </p:cNvPr>
          <p:cNvSpPr txBox="1"/>
          <p:nvPr/>
        </p:nvSpPr>
        <p:spPr>
          <a:xfrm>
            <a:off x="8382000" y="1798657"/>
            <a:ext cx="3474720" cy="2031325"/>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Essentially, this result is saying that everywhere in this local authority has risks that are 2/3-fold for road accidents.</a:t>
            </a:r>
          </a:p>
          <a:p>
            <a:endParaRPr lang="en-GB" dirty="0">
              <a:latin typeface="Helvetica Neue Light" panose="02000403000000020004" pitchFamily="2" charset="0"/>
              <a:ea typeface="Helvetica Neue Light" panose="02000403000000020004" pitchFamily="2" charset="0"/>
            </a:endParaRPr>
          </a:p>
          <a:p>
            <a:r>
              <a:rPr lang="en-GB" dirty="0">
                <a:latin typeface="Helvetica Neue Light" panose="02000403000000020004" pitchFamily="2" charset="0"/>
                <a:ea typeface="Helvetica Neue Light" panose="02000403000000020004" pitchFamily="2" charset="0"/>
              </a:rPr>
              <a:t>Do you see the problem and bias that must be acknowledged? </a:t>
            </a:r>
          </a:p>
        </p:txBody>
      </p:sp>
      <p:sp>
        <p:nvSpPr>
          <p:cNvPr id="9" name="Rectangle 8">
            <a:extLst>
              <a:ext uri="{FF2B5EF4-FFF2-40B4-BE49-F238E27FC236}">
                <a16:creationId xmlns:a16="http://schemas.microsoft.com/office/drawing/2014/main" id="{C79FEA21-9360-6B3A-E069-B8BEB795790D}"/>
              </a:ext>
            </a:extLst>
          </p:cNvPr>
          <p:cNvSpPr/>
          <p:nvPr/>
        </p:nvSpPr>
        <p:spPr>
          <a:xfrm>
            <a:off x="5770880" y="2590800"/>
            <a:ext cx="396240" cy="447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6054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Modifiable areal unit bias (MAUB)</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2362587"/>
            <a:ext cx="6107953" cy="4378780"/>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Important notes to keep in mind:</a:t>
            </a:r>
          </a:p>
          <a:p>
            <a:pPr marL="0" indent="0">
              <a:buNone/>
            </a:pPr>
            <a:endParaRPr lang="en-US" sz="2400" b="1" dirty="0">
              <a:latin typeface="HELVETICA NEUE LIGHT" panose="02000403000000020004" pitchFamily="2" charset="0"/>
              <a:ea typeface="HELVETICA NEUE LIGHT" panose="02000403000000020004" pitchFamily="2" charset="0"/>
            </a:endParaRPr>
          </a:p>
          <a:p>
            <a:r>
              <a:rPr lang="en-US" sz="1600" dirty="0">
                <a:latin typeface="Helvetica Neue Light" panose="02000403000000020004" pitchFamily="2" charset="0"/>
                <a:ea typeface="Helvetica Neue Light" panose="02000403000000020004" pitchFamily="2" charset="0"/>
              </a:rPr>
              <a:t>This is an aggregation problem (gridded, point or small areas) that arises with changing geographic boundaries.</a:t>
            </a:r>
          </a:p>
          <a:p>
            <a:r>
              <a:rPr lang="en-US" sz="1600" dirty="0">
                <a:latin typeface="Helvetica Neue Light" panose="02000403000000020004" pitchFamily="2" charset="0"/>
                <a:ea typeface="Helvetica Neue Light" panose="02000403000000020004" pitchFamily="2" charset="0"/>
              </a:rPr>
              <a:t>This bias can severely distort you results.</a:t>
            </a:r>
          </a:p>
          <a:p>
            <a:r>
              <a:rPr lang="en-US" sz="1600" dirty="0">
                <a:latin typeface="Helvetica Neue Light" panose="02000403000000020004" pitchFamily="2" charset="0"/>
                <a:ea typeface="Helvetica Neue Light" panose="02000403000000020004" pitchFamily="2" charset="0"/>
              </a:rPr>
              <a:t>Today, provide contemporary estimates for boundaries A. Boundaries A are modified and changes to Boundaries B. You must perform a new analysis to provides updated results as the changes in boundaries change everything!</a:t>
            </a:r>
          </a:p>
          <a:p>
            <a:r>
              <a:rPr lang="en-US" sz="1600" dirty="0">
                <a:latin typeface="Helvetica Neue Light" panose="02000403000000020004" pitchFamily="2" charset="0"/>
                <a:ea typeface="Helvetica Neue Light" panose="02000403000000020004" pitchFamily="2" charset="0"/>
              </a:rPr>
              <a:t>You must acknowledge this bias whenever you have tempered with a shapefile (i.e., dissolved, clipped etc.,)</a:t>
            </a: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1200329"/>
          </a:xfrm>
          <a:prstGeom prst="rect">
            <a:avLst/>
          </a:prstGeom>
          <a:solidFill>
            <a:schemeClr val="accent1">
              <a:lumMod val="20000"/>
              <a:lumOff val="80000"/>
            </a:schemeClr>
          </a:solid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MAUB </a:t>
            </a:r>
            <a:r>
              <a:rPr lang="en-US" sz="2400" dirty="0">
                <a:latin typeface="Helvetica Neue Light" panose="02000403000000020004" pitchFamily="2" charset="0"/>
                <a:ea typeface="Helvetica Neue Light" panose="02000403000000020004" pitchFamily="2" charset="0"/>
              </a:rPr>
              <a:t>is a source of statistical bias in an ecological study with data on geographic units. This is concerned with how points or estimated are aggregated within areas whose boundaries change (</a:t>
            </a:r>
            <a:r>
              <a:rPr lang="en-US" sz="2400" dirty="0">
                <a:latin typeface="Helvetica Neue Light" panose="02000403000000020004" pitchFamily="2" charset="0"/>
                <a:ea typeface="Helvetica Neue Light" panose="02000403000000020004" pitchFamily="2" charset="0"/>
                <a:hlinkClick r:id="rId2"/>
              </a:rPr>
              <a:t>Stan Openshaw [1984]</a:t>
            </a:r>
            <a:r>
              <a:rPr lang="en-US" sz="2400" dirty="0">
                <a:latin typeface="Helvetica Neue Light" panose="02000403000000020004" pitchFamily="2" charset="0"/>
                <a:ea typeface="Helvetica Neue Light" panose="02000403000000020004" pitchFamily="2" charset="0"/>
              </a:rPr>
              <a:t>)</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Diagram&#10;&#10;Description automatically generated">
            <a:extLst>
              <a:ext uri="{FF2B5EF4-FFF2-40B4-BE49-F238E27FC236}">
                <a16:creationId xmlns:a16="http://schemas.microsoft.com/office/drawing/2014/main" id="{18CC94B8-21AB-41AC-6C1A-FEE4F918BF7A}"/>
              </a:ext>
            </a:extLst>
          </p:cNvPr>
          <p:cNvPicPr>
            <a:picLocks noChangeAspect="1"/>
          </p:cNvPicPr>
          <p:nvPr/>
        </p:nvPicPr>
        <p:blipFill>
          <a:blip r:embed="rId3"/>
          <a:stretch>
            <a:fillRect/>
          </a:stretch>
        </p:blipFill>
        <p:spPr>
          <a:xfrm>
            <a:off x="7437120" y="2362587"/>
            <a:ext cx="4015396" cy="3827606"/>
          </a:xfrm>
          <a:prstGeom prst="rect">
            <a:avLst/>
          </a:prstGeom>
        </p:spPr>
      </p:pic>
    </p:spTree>
    <p:extLst>
      <p:ext uri="{BB962C8B-B14F-4D97-AF65-F5344CB8AC3E}">
        <p14:creationId xmlns:p14="http://schemas.microsoft.com/office/powerpoint/2010/main" val="10791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242281" y="1753592"/>
            <a:ext cx="7258805" cy="47583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b="1"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the meaning of Research Design</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Research Design</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Quantitative</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Qualitative</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Quantitative Study Methods</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Descriptive studies</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Observational studies</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Randomized Control Trials</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Study Designs</a:t>
            </a:r>
          </a:p>
          <a:p>
            <a:pPr eaLnBrk="0" fontAlgn="base" hangingPunct="0">
              <a:lnSpc>
                <a:spcPct val="100000"/>
              </a:lnSpc>
              <a:spcBef>
                <a:spcPct val="20000"/>
              </a:spcBef>
              <a:spcAft>
                <a:spcPct val="0"/>
              </a:spcAft>
            </a:pPr>
            <a:r>
              <a:rPr lang="en-US" sz="2000" b="1"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Biases with focus on ecological designs</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Ecological fallacies</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Modifiable Areal Unit Problem (MAUP)</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Residual confounding (with regression models)</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Misclassification bias (with ML image classification)</a:t>
            </a:r>
          </a:p>
          <a:p>
            <a:pPr eaLnBrk="0" fontAlgn="base" hangingPunct="0">
              <a:lnSpc>
                <a:spcPct val="100000"/>
              </a:lnSpc>
              <a:spcBef>
                <a:spcPct val="20000"/>
              </a:spcBef>
              <a:spcAft>
                <a:spcPct val="0"/>
              </a:spcAft>
            </a:pPr>
            <a:r>
              <a:rPr lang="en-US" sz="2000" b="1"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Best practices </a:t>
            </a:r>
          </a:p>
          <a:p>
            <a:pPr eaLnBrk="0" fontAlgn="base" hangingPunct="0">
              <a:lnSpc>
                <a:spcPct val="100000"/>
              </a:lnSpc>
              <a:spcBef>
                <a:spcPct val="20000"/>
              </a:spcBef>
              <a:spcAft>
                <a:spcPct val="0"/>
              </a:spcAft>
            </a:pPr>
            <a:r>
              <a:rPr lang="en-US" sz="2000" b="1"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Summary of GEOG0125</a:t>
            </a:r>
          </a:p>
          <a:p>
            <a:pPr marL="0" indent="0" eaLnBrk="0" fontAlgn="base" hangingPunct="0">
              <a:lnSpc>
                <a:spcPct val="100000"/>
              </a:lnSpc>
              <a:spcBef>
                <a:spcPct val="20000"/>
              </a:spcBef>
              <a:spcAft>
                <a:spcPct val="0"/>
              </a:spcAft>
              <a:buNone/>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71115" y="1071260"/>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Residual Confounding (any regression analysis)</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1870145"/>
            <a:ext cx="7296673" cy="4378780"/>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Important notes to keep in mind:</a:t>
            </a:r>
          </a:p>
          <a:p>
            <a:pPr marL="0" indent="0">
              <a:buNone/>
            </a:pPr>
            <a:endParaRPr lang="en-US" sz="2400" b="1" dirty="0">
              <a:latin typeface="HELVETICA NEUE LIGHT" panose="02000403000000020004" pitchFamily="2" charset="0"/>
              <a:ea typeface="HELVETICA NEUE LIGHT" panose="02000403000000020004" pitchFamily="2" charset="0"/>
            </a:endParaRPr>
          </a:p>
          <a:p>
            <a:r>
              <a:rPr lang="en-US" sz="1600" dirty="0">
                <a:latin typeface="Helvetica Neue Light" panose="02000403000000020004" pitchFamily="2" charset="0"/>
                <a:ea typeface="Helvetica Neue Light" panose="02000403000000020004" pitchFamily="2" charset="0"/>
              </a:rPr>
              <a:t>Confounders are central to the interpretation of any epidemiological study</a:t>
            </a:r>
          </a:p>
          <a:p>
            <a:endParaRPr lang="en-US" sz="1600" dirty="0">
              <a:latin typeface="Helvetica Neue Light" panose="02000403000000020004" pitchFamily="2" charset="0"/>
              <a:ea typeface="Helvetica Neue Light" panose="02000403000000020004" pitchFamily="2" charset="0"/>
            </a:endParaRPr>
          </a:p>
          <a:p>
            <a:r>
              <a:rPr lang="en-US" sz="1600" dirty="0">
                <a:latin typeface="Helvetica Neue Light" panose="02000403000000020004" pitchFamily="2" charset="0"/>
                <a:ea typeface="Helvetica Neue Light" panose="02000403000000020004" pitchFamily="2" charset="0"/>
              </a:rPr>
              <a:t>Confounding factors, if not controlled for, will cause a distortion in the estimate of the impact of the independent variable(s) being study – this is important to know!</a:t>
            </a:r>
          </a:p>
          <a:p>
            <a:endParaRPr lang="en-US" sz="1600" dirty="0">
              <a:latin typeface="Helvetica Neue Light" panose="02000403000000020004" pitchFamily="2" charset="0"/>
              <a:ea typeface="Helvetica Neue Light" panose="02000403000000020004" pitchFamily="2" charset="0"/>
            </a:endParaRPr>
          </a:p>
          <a:p>
            <a:r>
              <a:rPr lang="en-US" sz="1600" dirty="0">
                <a:latin typeface="Helvetica Neue Light" panose="02000403000000020004" pitchFamily="2" charset="0"/>
                <a:ea typeface="Helvetica Neue Light" panose="02000403000000020004" pitchFamily="2" charset="0"/>
              </a:rPr>
              <a:t>There are ‘generally’ three conditions for determining whether a variable is a confounder or not: 1.) </a:t>
            </a:r>
            <a:r>
              <a:rPr lang="en-US" sz="1600" b="1" dirty="0">
                <a:latin typeface="Helvetica Neue Light" panose="02000403000000020004" pitchFamily="2" charset="0"/>
                <a:ea typeface="Helvetica Neue Light" panose="02000403000000020004" pitchFamily="2" charset="0"/>
              </a:rPr>
              <a:t>A confounder is associated the primary independent variable of interest</a:t>
            </a:r>
            <a:r>
              <a:rPr lang="en-US" sz="1600" dirty="0">
                <a:latin typeface="Helvetica Neue Light" panose="02000403000000020004" pitchFamily="2" charset="0"/>
                <a:ea typeface="Helvetica Neue Light" panose="02000403000000020004" pitchFamily="2" charset="0"/>
              </a:rPr>
              <a:t>; 2.) but </a:t>
            </a:r>
            <a:r>
              <a:rPr lang="en-US" sz="1600" b="1" dirty="0">
                <a:latin typeface="Helvetica Neue Light" panose="02000403000000020004" pitchFamily="2" charset="0"/>
                <a:ea typeface="Helvetica Neue Light" panose="02000403000000020004" pitchFamily="2" charset="0"/>
              </a:rPr>
              <a:t>it is also a risk factor of the outcome </a:t>
            </a:r>
            <a:r>
              <a:rPr lang="en-US" sz="1600" dirty="0">
                <a:latin typeface="Helvetica Neue Light" panose="02000403000000020004" pitchFamily="2" charset="0"/>
                <a:ea typeface="Helvetica Neue Light" panose="02000403000000020004" pitchFamily="2" charset="0"/>
              </a:rPr>
              <a:t>as well; and 3.) this confounder does not exist between the causal pathway for the </a:t>
            </a:r>
            <a:r>
              <a:rPr lang="en-US" sz="1600" b="1" dirty="0">
                <a:latin typeface="Helvetica Neue Light" panose="02000403000000020004" pitchFamily="2" charset="0"/>
                <a:ea typeface="Helvetica Neue Light" panose="02000403000000020004" pitchFamily="2" charset="0"/>
              </a:rPr>
              <a:t>independent variable of interest </a:t>
            </a:r>
            <a:r>
              <a:rPr lang="en-US" sz="1600" dirty="0">
                <a:latin typeface="Helvetica Neue Light" panose="02000403000000020004" pitchFamily="2" charset="0"/>
                <a:ea typeface="Helvetica Neue Light" panose="02000403000000020004" pitchFamily="2" charset="0"/>
              </a:rPr>
              <a:t>to </a:t>
            </a:r>
            <a:r>
              <a:rPr lang="en-US" sz="1600" b="1" dirty="0">
                <a:latin typeface="Helvetica Neue Light" panose="02000403000000020004" pitchFamily="2" charset="0"/>
                <a:ea typeface="Helvetica Neue Light" panose="02000403000000020004" pitchFamily="2" charset="0"/>
              </a:rPr>
              <a:t>outcome</a:t>
            </a:r>
            <a:r>
              <a:rPr lang="en-US" sz="1600" dirty="0">
                <a:latin typeface="Helvetica Neue Light" panose="02000403000000020004" pitchFamily="2" charset="0"/>
                <a:ea typeface="Helvetica Neue Light" panose="02000403000000020004" pitchFamily="2" charset="0"/>
              </a:rPr>
              <a:t>.</a:t>
            </a:r>
          </a:p>
          <a:p>
            <a:endParaRPr lang="en-US" sz="1600" dirty="0">
              <a:latin typeface="Helvetica Neue Light" panose="02000403000000020004" pitchFamily="2" charset="0"/>
              <a:ea typeface="Helvetica Neue Light" panose="02000403000000020004" pitchFamily="2" charset="0"/>
            </a:endParaRPr>
          </a:p>
          <a:p>
            <a:endParaRPr lang="en-US" sz="1600" dirty="0">
              <a:latin typeface="Helvetica Neue Light" panose="02000403000000020004" pitchFamily="2" charset="0"/>
              <a:ea typeface="Helvetica Neue Light" panose="02000403000000020004" pitchFamily="2" charset="0"/>
            </a:endParaRPr>
          </a:p>
          <a:p>
            <a:endParaRPr lang="en-US" sz="1600" dirty="0">
              <a:latin typeface="Helvetica Neue Light" panose="02000403000000020004" pitchFamily="2" charset="0"/>
              <a:ea typeface="Helvetica Neue Light" panose="02000403000000020004" pitchFamily="2" charset="0"/>
            </a:endParaRPr>
          </a:p>
          <a:p>
            <a:endParaRPr lang="en-US" sz="1600" dirty="0">
              <a:latin typeface="Helvetica Neue Light" panose="02000403000000020004" pitchFamily="2" charset="0"/>
              <a:ea typeface="Helvetica Neue Light" panose="02000403000000020004" pitchFamily="2" charset="0"/>
            </a:endParaRPr>
          </a:p>
          <a:p>
            <a:endParaRPr lang="en-US" sz="16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707886"/>
          </a:xfrm>
          <a:prstGeom prst="rect">
            <a:avLst/>
          </a:prstGeom>
          <a:solidFill>
            <a:schemeClr val="accent1">
              <a:lumMod val="20000"/>
              <a:lumOff val="80000"/>
            </a:schemeClr>
          </a:solidFill>
        </p:spPr>
        <p:txBody>
          <a:bodyPr wrap="square" rtlCol="0">
            <a:spAutoFit/>
          </a:bodyPr>
          <a:lstStyle/>
          <a:p>
            <a:r>
              <a:rPr lang="en-US" sz="2000" dirty="0">
                <a:latin typeface="Helvetica Neue Light" panose="02000403000000020004" pitchFamily="2" charset="0"/>
                <a:ea typeface="Helvetica Neue Light" panose="02000403000000020004" pitchFamily="2" charset="0"/>
              </a:rPr>
              <a:t>A confounding variable is a something that distorts the relationship between your primary independent variable of interest and outcome. </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1646DD98-C6C9-88E1-F1B2-835B9A8B1179}"/>
              </a:ext>
            </a:extLst>
          </p:cNvPr>
          <p:cNvSpPr txBox="1"/>
          <p:nvPr/>
        </p:nvSpPr>
        <p:spPr>
          <a:xfrm>
            <a:off x="8920480" y="2127742"/>
            <a:ext cx="3076687" cy="4278094"/>
          </a:xfrm>
          <a:prstGeom prst="rect">
            <a:avLst/>
          </a:prstGeom>
          <a:noFill/>
        </p:spPr>
        <p:txBody>
          <a:bodyPr wrap="square" rtlCol="0">
            <a:spAutoFit/>
          </a:bodyPr>
          <a:lstStyle/>
          <a:p>
            <a:r>
              <a:rPr lang="en-GB" sz="1600" dirty="0">
                <a:latin typeface="Helvetica Neue Light" panose="02000403000000020004" pitchFamily="2" charset="0"/>
                <a:ea typeface="Helvetica Neue Light" panose="02000403000000020004" pitchFamily="2" charset="0"/>
                <a:cs typeface="Helvetica Neue" panose="02000503000000020004" pitchFamily="2" charset="0"/>
              </a:rPr>
              <a:t>Notes: In your research, you will always have an independent which is what you are primarily interested, and you want to know whether its associated to an outcome. </a:t>
            </a:r>
          </a:p>
          <a:p>
            <a:endParaRPr lang="en-GB" sz="1600"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GB" sz="1600" dirty="0">
                <a:latin typeface="Helvetica Neue Light" panose="02000403000000020004" pitchFamily="2" charset="0"/>
                <a:ea typeface="Helvetica Neue Light" panose="02000403000000020004" pitchFamily="2" charset="0"/>
                <a:cs typeface="Helvetica Neue" panose="02000503000000020004" pitchFamily="2" charset="0"/>
              </a:rPr>
              <a:t>However, the can be other variables which must be accounted for in the analysis which can confound your association. Your lack of including other important variables in the analysis will lead to a bias known as residual confounding which you must acknowledge!</a:t>
            </a:r>
          </a:p>
        </p:txBody>
      </p:sp>
    </p:spTree>
    <p:extLst>
      <p:ext uri="{BB962C8B-B14F-4D97-AF65-F5344CB8AC3E}">
        <p14:creationId xmlns:p14="http://schemas.microsoft.com/office/powerpoint/2010/main" val="3432350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C3DCB5-E02C-653D-4C2B-216F28CAF38A}"/>
              </a:ext>
            </a:extLst>
          </p:cNvPr>
          <p:cNvSpPr/>
          <p:nvPr/>
        </p:nvSpPr>
        <p:spPr>
          <a:xfrm>
            <a:off x="1534160" y="1833880"/>
            <a:ext cx="3545840" cy="131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A2F7215-7BED-0DCE-173D-D2454E1ADAF9}"/>
              </a:ext>
            </a:extLst>
          </p:cNvPr>
          <p:cNvSpPr/>
          <p:nvPr/>
        </p:nvSpPr>
        <p:spPr>
          <a:xfrm>
            <a:off x="6827520" y="1833880"/>
            <a:ext cx="3413760" cy="131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539E9B0-6DAE-7F8C-0D7A-BA468BB9DFBF}"/>
              </a:ext>
            </a:extLst>
          </p:cNvPr>
          <p:cNvSpPr txBox="1"/>
          <p:nvPr/>
        </p:nvSpPr>
        <p:spPr>
          <a:xfrm>
            <a:off x="233680" y="203200"/>
            <a:ext cx="1089152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Suppose you want to perform an ecological study crimes and wanted to understand how social disorganisation as a primary independent variable was associated with burglary risk. You run a univariable spatial risk model with one single independent variable.</a:t>
            </a:r>
          </a:p>
        </p:txBody>
      </p:sp>
      <p:sp>
        <p:nvSpPr>
          <p:cNvPr id="5" name="TextBox 4">
            <a:extLst>
              <a:ext uri="{FF2B5EF4-FFF2-40B4-BE49-F238E27FC236}">
                <a16:creationId xmlns:a16="http://schemas.microsoft.com/office/drawing/2014/main" id="{3409C9AE-A457-8FC6-D8E5-853A7FFFAFA3}"/>
              </a:ext>
            </a:extLst>
          </p:cNvPr>
          <p:cNvSpPr txBox="1"/>
          <p:nvPr/>
        </p:nvSpPr>
        <p:spPr>
          <a:xfrm>
            <a:off x="1709954" y="2304534"/>
            <a:ext cx="3313728"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Socioeconomic Disorganisation</a:t>
            </a:r>
          </a:p>
        </p:txBody>
      </p:sp>
      <p:sp>
        <p:nvSpPr>
          <p:cNvPr id="6" name="TextBox 5">
            <a:extLst>
              <a:ext uri="{FF2B5EF4-FFF2-40B4-BE49-F238E27FC236}">
                <a16:creationId xmlns:a16="http://schemas.microsoft.com/office/drawing/2014/main" id="{667E77FC-FF68-AE28-8032-0E21BB8B7CEB}"/>
              </a:ext>
            </a:extLst>
          </p:cNvPr>
          <p:cNvSpPr txBox="1"/>
          <p:nvPr/>
        </p:nvSpPr>
        <p:spPr>
          <a:xfrm>
            <a:off x="8115834" y="2304534"/>
            <a:ext cx="1005403"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Burglary</a:t>
            </a:r>
          </a:p>
        </p:txBody>
      </p:sp>
      <p:sp>
        <p:nvSpPr>
          <p:cNvPr id="7" name="Slide Number Placeholder 3">
            <a:extLst>
              <a:ext uri="{FF2B5EF4-FFF2-40B4-BE49-F238E27FC236}">
                <a16:creationId xmlns:a16="http://schemas.microsoft.com/office/drawing/2014/main" id="{E8A80CCF-A807-1E0F-5EC7-81FF3A3C39D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7A59D4A7-07E3-971B-0776-006F6A745E77}"/>
              </a:ext>
            </a:extLst>
          </p:cNvPr>
          <p:cNvSpPr txBox="1"/>
          <p:nvPr/>
        </p:nvSpPr>
        <p:spPr>
          <a:xfrm>
            <a:off x="81280" y="5586551"/>
            <a:ext cx="4724400" cy="1200329"/>
          </a:xfrm>
          <a:prstGeom prst="rect">
            <a:avLst/>
          </a:prstGeom>
          <a:solidFill>
            <a:schemeClr val="accent1">
              <a:lumMod val="40000"/>
              <a:lumOff val="60000"/>
            </a:schemeClr>
          </a:solidFill>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 There are ‘generally’ three conditions for determining whether a variable is a confounder or not: 1.) A confounder is associated the primary independent variable of interest; 2.) but it is also a risk factor of the outcome as well; and 3.) this confounder does not exist between the causal pathway for the independent variable of interest to outcome.</a:t>
            </a:r>
          </a:p>
        </p:txBody>
      </p:sp>
      <p:sp>
        <p:nvSpPr>
          <p:cNvPr id="9" name="TextBox 8">
            <a:extLst>
              <a:ext uri="{FF2B5EF4-FFF2-40B4-BE49-F238E27FC236}">
                <a16:creationId xmlns:a16="http://schemas.microsoft.com/office/drawing/2014/main" id="{942B95D1-EA4A-30F6-9CA4-365C7DA917AC}"/>
              </a:ext>
            </a:extLst>
          </p:cNvPr>
          <p:cNvSpPr txBox="1"/>
          <p:nvPr/>
        </p:nvSpPr>
        <p:spPr>
          <a:xfrm>
            <a:off x="5299539" y="2323068"/>
            <a:ext cx="1217000"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RR = 1.15</a:t>
            </a:r>
          </a:p>
        </p:txBody>
      </p:sp>
    </p:spTree>
    <p:extLst>
      <p:ext uri="{BB962C8B-B14F-4D97-AF65-F5344CB8AC3E}">
        <p14:creationId xmlns:p14="http://schemas.microsoft.com/office/powerpoint/2010/main" val="1776180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C3DCB5-E02C-653D-4C2B-216F28CAF38A}"/>
              </a:ext>
            </a:extLst>
          </p:cNvPr>
          <p:cNvSpPr/>
          <p:nvPr/>
        </p:nvSpPr>
        <p:spPr>
          <a:xfrm>
            <a:off x="1534160" y="1833880"/>
            <a:ext cx="3545840" cy="131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A2F7215-7BED-0DCE-173D-D2454E1ADAF9}"/>
              </a:ext>
            </a:extLst>
          </p:cNvPr>
          <p:cNvSpPr/>
          <p:nvPr/>
        </p:nvSpPr>
        <p:spPr>
          <a:xfrm>
            <a:off x="6827520" y="1833880"/>
            <a:ext cx="3413760" cy="131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539E9B0-6DAE-7F8C-0D7A-BA468BB9DFBF}"/>
              </a:ext>
            </a:extLst>
          </p:cNvPr>
          <p:cNvSpPr txBox="1"/>
          <p:nvPr/>
        </p:nvSpPr>
        <p:spPr>
          <a:xfrm>
            <a:off x="233680" y="203200"/>
            <a:ext cx="1151128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Suppose you want to perform an ecological study crimes and wanted to understand how social disorganisation as a primary independent variable was associated with burglary risk. You run a univariable spatial risk model with one single independent variable.</a:t>
            </a:r>
          </a:p>
        </p:txBody>
      </p:sp>
      <p:sp>
        <p:nvSpPr>
          <p:cNvPr id="6" name="TextBox 5">
            <a:extLst>
              <a:ext uri="{FF2B5EF4-FFF2-40B4-BE49-F238E27FC236}">
                <a16:creationId xmlns:a16="http://schemas.microsoft.com/office/drawing/2014/main" id="{667E77FC-FF68-AE28-8032-0E21BB8B7CEB}"/>
              </a:ext>
            </a:extLst>
          </p:cNvPr>
          <p:cNvSpPr txBox="1"/>
          <p:nvPr/>
        </p:nvSpPr>
        <p:spPr>
          <a:xfrm>
            <a:off x="8115834" y="2304534"/>
            <a:ext cx="1005403"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Burglary</a:t>
            </a:r>
          </a:p>
        </p:txBody>
      </p:sp>
      <p:sp>
        <p:nvSpPr>
          <p:cNvPr id="7" name="Slide Number Placeholder 3">
            <a:extLst>
              <a:ext uri="{FF2B5EF4-FFF2-40B4-BE49-F238E27FC236}">
                <a16:creationId xmlns:a16="http://schemas.microsoft.com/office/drawing/2014/main" id="{E8A80CCF-A807-1E0F-5EC7-81FF3A3C39D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7A59D4A7-07E3-971B-0776-006F6A745E77}"/>
              </a:ext>
            </a:extLst>
          </p:cNvPr>
          <p:cNvSpPr txBox="1"/>
          <p:nvPr/>
        </p:nvSpPr>
        <p:spPr>
          <a:xfrm>
            <a:off x="81280" y="5586551"/>
            <a:ext cx="4724400" cy="1200329"/>
          </a:xfrm>
          <a:prstGeom prst="rect">
            <a:avLst/>
          </a:prstGeom>
          <a:solidFill>
            <a:schemeClr val="accent1">
              <a:lumMod val="40000"/>
              <a:lumOff val="60000"/>
            </a:schemeClr>
          </a:solidFill>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 There are ‘generally’ three conditions for determining whether a variable is a confounder or not: 1.) A confounder is associated the primary independent variable of interest; 2.) but it is also a risk factor of the outcome as well; and 3.) this confounder does not exist between the causal pathway for the independent variable of interest to outcome.</a:t>
            </a:r>
          </a:p>
        </p:txBody>
      </p:sp>
      <p:sp>
        <p:nvSpPr>
          <p:cNvPr id="9" name="TextBox 8">
            <a:extLst>
              <a:ext uri="{FF2B5EF4-FFF2-40B4-BE49-F238E27FC236}">
                <a16:creationId xmlns:a16="http://schemas.microsoft.com/office/drawing/2014/main" id="{942B95D1-EA4A-30F6-9CA4-365C7DA917AC}"/>
              </a:ext>
            </a:extLst>
          </p:cNvPr>
          <p:cNvSpPr txBox="1"/>
          <p:nvPr/>
        </p:nvSpPr>
        <p:spPr>
          <a:xfrm>
            <a:off x="5299539" y="2323068"/>
            <a:ext cx="1217000"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RR = 1.03</a:t>
            </a:r>
          </a:p>
        </p:txBody>
      </p:sp>
      <p:sp>
        <p:nvSpPr>
          <p:cNvPr id="10" name="Rounded Rectangle 9">
            <a:extLst>
              <a:ext uri="{FF2B5EF4-FFF2-40B4-BE49-F238E27FC236}">
                <a16:creationId xmlns:a16="http://schemas.microsoft.com/office/drawing/2014/main" id="{DEE3C959-A4D5-2885-EF65-DE73DEC4346D}"/>
              </a:ext>
            </a:extLst>
          </p:cNvPr>
          <p:cNvSpPr/>
          <p:nvPr/>
        </p:nvSpPr>
        <p:spPr>
          <a:xfrm>
            <a:off x="4511039" y="3708598"/>
            <a:ext cx="2794000" cy="1420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42E604A-0AEE-BFDF-5303-DFFCC04875AD}"/>
              </a:ext>
            </a:extLst>
          </p:cNvPr>
          <p:cNvCxnSpPr/>
          <p:nvPr/>
        </p:nvCxnSpPr>
        <p:spPr>
          <a:xfrm flipH="1" flipV="1">
            <a:off x="3789680" y="2825930"/>
            <a:ext cx="1016000" cy="1117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60A843-5CE8-6655-2C1B-2BD94B8E3F2D}"/>
              </a:ext>
            </a:extLst>
          </p:cNvPr>
          <p:cNvCxnSpPr>
            <a:cxnSpLocks/>
          </p:cNvCxnSpPr>
          <p:nvPr/>
        </p:nvCxnSpPr>
        <p:spPr>
          <a:xfrm flipV="1">
            <a:off x="7203440" y="2825930"/>
            <a:ext cx="822958" cy="95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BD61D5-0E3E-B341-8D0F-6D936974866C}"/>
              </a:ext>
            </a:extLst>
          </p:cNvPr>
          <p:cNvSpPr txBox="1"/>
          <p:nvPr/>
        </p:nvSpPr>
        <p:spPr>
          <a:xfrm>
            <a:off x="1714815" y="2456598"/>
            <a:ext cx="2347117"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Social disorganisation</a:t>
            </a:r>
          </a:p>
        </p:txBody>
      </p:sp>
      <p:sp>
        <p:nvSpPr>
          <p:cNvPr id="19" name="TextBox 18">
            <a:extLst>
              <a:ext uri="{FF2B5EF4-FFF2-40B4-BE49-F238E27FC236}">
                <a16:creationId xmlns:a16="http://schemas.microsoft.com/office/drawing/2014/main" id="{24CDD93A-E088-5BA8-D96A-7FFF810EE01D}"/>
              </a:ext>
            </a:extLst>
          </p:cNvPr>
          <p:cNvSpPr txBox="1"/>
          <p:nvPr/>
        </p:nvSpPr>
        <p:spPr>
          <a:xfrm>
            <a:off x="8056881" y="3429000"/>
            <a:ext cx="3865120" cy="2769989"/>
          </a:xfrm>
          <a:prstGeom prst="rect">
            <a:avLst/>
          </a:prstGeom>
          <a:noFill/>
        </p:spPr>
        <p:txBody>
          <a:bodyPr wrap="square" rtlCol="0">
            <a:spAutoFit/>
          </a:bodyPr>
          <a:lstStyle/>
          <a:p>
            <a:r>
              <a:rPr lang="en-GB" sz="1200" dirty="0">
                <a:latin typeface="Helvetica Neue Thin" panose="020B0403020202020204" pitchFamily="34" charset="0"/>
                <a:ea typeface="Helvetica Neue Thin" panose="020B0403020202020204" pitchFamily="34" charset="0"/>
              </a:rPr>
              <a:t>Is Social deprivation a confounding variable?</a:t>
            </a:r>
          </a:p>
          <a:p>
            <a:endParaRPr lang="en-GB" sz="1200" dirty="0">
              <a:latin typeface="Helvetica Neue Thin" panose="020B0403020202020204" pitchFamily="34" charset="0"/>
              <a:ea typeface="Helvetica Neue Thin" panose="020B0403020202020204" pitchFamily="34" charset="0"/>
            </a:endParaRPr>
          </a:p>
          <a:p>
            <a:r>
              <a:rPr lang="en-GB" sz="1200" dirty="0">
                <a:latin typeface="Helvetica Neue Thin" panose="020B0403020202020204" pitchFamily="34" charset="0"/>
                <a:ea typeface="Helvetica Neue Thin" panose="020B0403020202020204" pitchFamily="34" charset="0"/>
              </a:rPr>
              <a:t>1.) Its inclusion in the model caused a distortion in the RR to drop from 1.15 to 1.03</a:t>
            </a:r>
          </a:p>
          <a:p>
            <a:r>
              <a:rPr lang="en-GB" sz="1200" dirty="0">
                <a:latin typeface="Helvetica Neue Thin" panose="020B0403020202020204" pitchFamily="34" charset="0"/>
                <a:ea typeface="Helvetica Neue Thin" panose="020B0403020202020204" pitchFamily="34" charset="0"/>
              </a:rPr>
              <a:t>2) Social deprivation is associated with disorganisation</a:t>
            </a:r>
          </a:p>
          <a:p>
            <a:r>
              <a:rPr lang="en-GB" sz="1200" dirty="0">
                <a:latin typeface="Helvetica Neue Thin" panose="020B0403020202020204" pitchFamily="34" charset="0"/>
                <a:ea typeface="Helvetica Neue Thin" panose="020B0403020202020204" pitchFamily="34" charset="0"/>
              </a:rPr>
              <a:t>3) Social deprivation is also a stand alone risk factor for Burglary risk</a:t>
            </a:r>
          </a:p>
          <a:p>
            <a:r>
              <a:rPr lang="en-GB" sz="1200" dirty="0">
                <a:latin typeface="Helvetica Neue Thin" panose="020B0403020202020204" pitchFamily="34" charset="0"/>
                <a:ea typeface="Helvetica Neue Thin" panose="020B0403020202020204" pitchFamily="34" charset="0"/>
              </a:rPr>
              <a:t>4) It does not “technically” sit between the two variables or along the causal pathway i.e.,</a:t>
            </a:r>
          </a:p>
          <a:p>
            <a:endParaRPr lang="en-GB" sz="1200" dirty="0">
              <a:latin typeface="Helvetica Neue Thin" panose="020B0403020202020204" pitchFamily="34" charset="0"/>
              <a:ea typeface="Helvetica Neue Thin" panose="020B0403020202020204" pitchFamily="34" charset="0"/>
            </a:endParaRPr>
          </a:p>
          <a:p>
            <a:r>
              <a:rPr lang="en-GB" sz="1200" dirty="0">
                <a:latin typeface="Helvetica Neue Thin" panose="020B0403020202020204" pitchFamily="34" charset="0"/>
                <a:ea typeface="Helvetica Neue Thin" panose="020B0403020202020204" pitchFamily="34" charset="0"/>
              </a:rPr>
              <a:t>Deprivation </a:t>
            </a:r>
            <a:r>
              <a:rPr lang="en-GB" sz="1200" dirty="0">
                <a:latin typeface="Helvetica Neue Thin" panose="020B0403020202020204" pitchFamily="34" charset="0"/>
                <a:ea typeface="Helvetica Neue Thin" panose="020B0403020202020204" pitchFamily="34" charset="0"/>
                <a:sym typeface="Wingdings" pitchFamily="2" charset="2"/>
              </a:rPr>
              <a:t></a:t>
            </a:r>
            <a:r>
              <a:rPr lang="en-GB" sz="1200" dirty="0">
                <a:latin typeface="Helvetica Neue Thin" panose="020B0403020202020204" pitchFamily="34" charset="0"/>
                <a:ea typeface="Helvetica Neue Thin" panose="020B0403020202020204" pitchFamily="34" charset="0"/>
              </a:rPr>
              <a:t> Disorganisation </a:t>
            </a:r>
            <a:r>
              <a:rPr lang="en-GB" sz="1200" dirty="0">
                <a:latin typeface="Helvetica Neue Thin" panose="020B0403020202020204" pitchFamily="34" charset="0"/>
                <a:ea typeface="Helvetica Neue Thin" panose="020B0403020202020204" pitchFamily="34" charset="0"/>
                <a:sym typeface="Wingdings" pitchFamily="2" charset="2"/>
              </a:rPr>
              <a:t> Burglary</a:t>
            </a:r>
            <a:endParaRPr lang="en-GB" sz="1200" dirty="0">
              <a:latin typeface="Helvetica Neue Thin" panose="020B0403020202020204" pitchFamily="34" charset="0"/>
              <a:ea typeface="Helvetica Neue Thin" panose="020B0403020202020204" pitchFamily="34" charset="0"/>
            </a:endParaRPr>
          </a:p>
          <a:p>
            <a:endParaRPr lang="en-GB" dirty="0"/>
          </a:p>
          <a:p>
            <a:r>
              <a:rPr lang="en-GB" sz="1200" b="1" dirty="0">
                <a:latin typeface="HELVETICA NEUE LIGHT" panose="02000403000000020004" pitchFamily="2" charset="0"/>
                <a:ea typeface="HELVETICA NEUE LIGHT" panose="02000403000000020004" pitchFamily="2" charset="0"/>
                <a:cs typeface="Helvetica Neue" panose="02000503000000020004" pitchFamily="2" charset="0"/>
              </a:rPr>
              <a:t>Yes, Socioeconomic Deprivation is a confounding variable</a:t>
            </a:r>
          </a:p>
        </p:txBody>
      </p:sp>
      <p:sp>
        <p:nvSpPr>
          <p:cNvPr id="5" name="TextBox 4">
            <a:extLst>
              <a:ext uri="{FF2B5EF4-FFF2-40B4-BE49-F238E27FC236}">
                <a16:creationId xmlns:a16="http://schemas.microsoft.com/office/drawing/2014/main" id="{3409C9AE-A457-8FC6-D8E5-853A7FFFAFA3}"/>
              </a:ext>
            </a:extLst>
          </p:cNvPr>
          <p:cNvSpPr txBox="1"/>
          <p:nvPr/>
        </p:nvSpPr>
        <p:spPr>
          <a:xfrm>
            <a:off x="4511039" y="4300697"/>
            <a:ext cx="2909771"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Socioeconomic Deprivation</a:t>
            </a:r>
          </a:p>
        </p:txBody>
      </p:sp>
    </p:spTree>
    <p:extLst>
      <p:ext uri="{BB962C8B-B14F-4D97-AF65-F5344CB8AC3E}">
        <p14:creationId xmlns:p14="http://schemas.microsoft.com/office/powerpoint/2010/main" val="105188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Bias that can occur in machine learning analysis</a:t>
            </a:r>
            <a:endParaRPr lang="en-US" sz="3200" b="1"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10" name="Table 10">
            <a:extLst>
              <a:ext uri="{FF2B5EF4-FFF2-40B4-BE49-F238E27FC236}">
                <a16:creationId xmlns:a16="http://schemas.microsoft.com/office/drawing/2014/main" id="{FFFA4D3A-96DA-42BB-269F-6DD8050EDCA0}"/>
              </a:ext>
            </a:extLst>
          </p:cNvPr>
          <p:cNvGraphicFramePr>
            <a:graphicFrameLocks noGrp="1"/>
          </p:cNvGraphicFramePr>
          <p:nvPr>
            <p:extLst>
              <p:ext uri="{D42A27DB-BD31-4B8C-83A1-F6EECF244321}">
                <p14:modId xmlns:p14="http://schemas.microsoft.com/office/powerpoint/2010/main" val="3633128627"/>
              </p:ext>
            </p:extLst>
          </p:nvPr>
        </p:nvGraphicFramePr>
        <p:xfrm>
          <a:off x="508000" y="668393"/>
          <a:ext cx="10944516" cy="5948680"/>
        </p:xfrm>
        <a:graphic>
          <a:graphicData uri="http://schemas.openxmlformats.org/drawingml/2006/table">
            <a:tbl>
              <a:tblPr firstRow="1" bandRow="1">
                <a:tableStyleId>{5C22544A-7EE6-4342-B048-85BDC9FD1C3A}</a:tableStyleId>
              </a:tblPr>
              <a:tblGrid>
                <a:gridCol w="2763520">
                  <a:extLst>
                    <a:ext uri="{9D8B030D-6E8A-4147-A177-3AD203B41FA5}">
                      <a16:colId xmlns:a16="http://schemas.microsoft.com/office/drawing/2014/main" val="2766096412"/>
                    </a:ext>
                  </a:extLst>
                </a:gridCol>
                <a:gridCol w="8180996">
                  <a:extLst>
                    <a:ext uri="{9D8B030D-6E8A-4147-A177-3AD203B41FA5}">
                      <a16:colId xmlns:a16="http://schemas.microsoft.com/office/drawing/2014/main" val="3239018947"/>
                    </a:ext>
                  </a:extLst>
                </a:gridCol>
              </a:tblGrid>
              <a:tr h="370840">
                <a:tc>
                  <a:txBody>
                    <a:bodyPr/>
                    <a:lstStyle/>
                    <a:p>
                      <a:r>
                        <a:rPr lang="en-GB" b="1" i="0" dirty="0">
                          <a:latin typeface="HELVETICA NEUE LIGHT" panose="02000403000000020004" pitchFamily="2" charset="0"/>
                          <a:ea typeface="HELVETICA NEUE LIGHT" panose="02000403000000020004" pitchFamily="2" charset="0"/>
                        </a:rPr>
                        <a:t>Bias</a:t>
                      </a:r>
                    </a:p>
                  </a:txBody>
                  <a:tcPr/>
                </a:tc>
                <a:tc>
                  <a:txBody>
                    <a:bodyPr/>
                    <a:lstStyle/>
                    <a:p>
                      <a:r>
                        <a:rPr lang="en-GB" b="1" i="0" dirty="0">
                          <a:latin typeface="HELVETICA NEUE LIGHT" panose="02000403000000020004" pitchFamily="2" charset="0"/>
                          <a:ea typeface="HELVETICA NEUE LIGHT" panose="02000403000000020004" pitchFamily="2" charset="0"/>
                        </a:rPr>
                        <a:t>Information</a:t>
                      </a:r>
                    </a:p>
                  </a:txBody>
                  <a:tcPr/>
                </a:tc>
                <a:extLst>
                  <a:ext uri="{0D108BD9-81ED-4DB2-BD59-A6C34878D82A}">
                    <a16:rowId xmlns:a16="http://schemas.microsoft.com/office/drawing/2014/main" val="535097448"/>
                  </a:ext>
                </a:extLst>
              </a:tr>
              <a:tr h="370840">
                <a:tc>
                  <a:txBody>
                    <a:bodyPr/>
                    <a:lstStyle/>
                    <a:p>
                      <a:r>
                        <a:rPr lang="en-GB" sz="1800" b="1" i="0" dirty="0">
                          <a:latin typeface="HELVETICA NEUE LIGHT" panose="02000403000000020004" pitchFamily="2" charset="0"/>
                          <a:ea typeface="HELVETICA NEUE LIGHT" panose="02000403000000020004" pitchFamily="2" charset="0"/>
                        </a:rPr>
                        <a:t>Sample (or selection) bias</a:t>
                      </a:r>
                    </a:p>
                  </a:txBody>
                  <a:tcPr/>
                </a:tc>
                <a:tc>
                  <a:txBody>
                    <a:bodyPr/>
                    <a:lstStyle/>
                    <a:p>
                      <a:r>
                        <a:rPr lang="en-GB" sz="1800" b="0" i="0" dirty="0">
                          <a:latin typeface="Helvetica Neue Light" panose="02000403000000020004" pitchFamily="2" charset="0"/>
                          <a:ea typeface="Helvetica Neue Light" panose="02000403000000020004" pitchFamily="2" charset="0"/>
                        </a:rPr>
                        <a:t>Sample bias occurs when a dataset does not reflect the realities of the environment in which a model will run. An example is the development of facial recognition systems that’s solely trained on images on one particular race (e.g., only black men). These models have considerably lower levels of accuracy with women and people of different ethnicities. Another name for this bias is selection bias</a:t>
                      </a:r>
                    </a:p>
                  </a:txBody>
                  <a:tcPr/>
                </a:tc>
                <a:extLst>
                  <a:ext uri="{0D108BD9-81ED-4DB2-BD59-A6C34878D82A}">
                    <a16:rowId xmlns:a16="http://schemas.microsoft.com/office/drawing/2014/main" val="207895979"/>
                  </a:ext>
                </a:extLst>
              </a:tr>
              <a:tr h="370840">
                <a:tc>
                  <a:txBody>
                    <a:bodyPr/>
                    <a:lstStyle/>
                    <a:p>
                      <a:r>
                        <a:rPr lang="en-GB" b="1" i="0" dirty="0">
                          <a:latin typeface="HELVETICA NEUE LIGHT" panose="02000403000000020004" pitchFamily="2" charset="0"/>
                          <a:ea typeface="HELVETICA NEUE LIGHT" panose="02000403000000020004" pitchFamily="2" charset="0"/>
                        </a:rPr>
                        <a:t>Measurement bias</a:t>
                      </a:r>
                    </a:p>
                  </a:txBody>
                  <a:tcPr/>
                </a:tc>
                <a:tc>
                  <a:txBody>
                    <a:bodyPr/>
                    <a:lstStyle/>
                    <a:p>
                      <a:r>
                        <a:rPr lang="en-GB" b="0" i="0" dirty="0">
                          <a:latin typeface="Helvetica Neue Light" panose="02000403000000020004" pitchFamily="2" charset="0"/>
                          <a:ea typeface="Helvetica Neue Light" panose="02000403000000020004" pitchFamily="2" charset="0"/>
                        </a:rPr>
                        <a:t>This type of bias occurs when the data collected for training is different from that collected in the real world (i.e., ground truth), or when faulty measurements result in data distortion. </a:t>
                      </a:r>
                    </a:p>
                  </a:txBody>
                  <a:tcPr/>
                </a:tc>
                <a:extLst>
                  <a:ext uri="{0D108BD9-81ED-4DB2-BD59-A6C34878D82A}">
                    <a16:rowId xmlns:a16="http://schemas.microsoft.com/office/drawing/2014/main" val="2947816849"/>
                  </a:ext>
                </a:extLst>
              </a:tr>
              <a:tr h="370840">
                <a:tc>
                  <a:txBody>
                    <a:bodyPr/>
                    <a:lstStyle/>
                    <a:p>
                      <a:r>
                        <a:rPr lang="en-GB" b="1" i="0" dirty="0">
                          <a:latin typeface="HELVETICA NEUE LIGHT" panose="02000403000000020004" pitchFamily="2" charset="0"/>
                          <a:ea typeface="HELVETICA NEUE LIGHT" panose="02000403000000020004" pitchFamily="2" charset="0"/>
                        </a:rPr>
                        <a:t>Racial bias</a:t>
                      </a:r>
                    </a:p>
                  </a:txBody>
                  <a:tcPr/>
                </a:tc>
                <a:tc>
                  <a:txBody>
                    <a:bodyPr/>
                    <a:lstStyle/>
                    <a:p>
                      <a:r>
                        <a:rPr lang="en-GB" b="0" i="0" dirty="0">
                          <a:latin typeface="Helvetica Neue Light" panose="02000403000000020004" pitchFamily="2" charset="0"/>
                          <a:ea typeface="Helvetica Neue Light" panose="02000403000000020004" pitchFamily="2" charset="0"/>
                        </a:rPr>
                        <a:t>Racial bias occurs when data skews in favour of particular demographics (e.g., this can be seen in facial recognition and automatic speech recognition technology which fails to recognize people of colour as accurately as it does Caucasians)</a:t>
                      </a:r>
                    </a:p>
                  </a:txBody>
                  <a:tcPr/>
                </a:tc>
                <a:extLst>
                  <a:ext uri="{0D108BD9-81ED-4DB2-BD59-A6C34878D82A}">
                    <a16:rowId xmlns:a16="http://schemas.microsoft.com/office/drawing/2014/main" val="730217518"/>
                  </a:ext>
                </a:extLst>
              </a:tr>
              <a:tr h="370840">
                <a:tc>
                  <a:txBody>
                    <a:bodyPr/>
                    <a:lstStyle/>
                    <a:p>
                      <a:r>
                        <a:rPr lang="en-GB" b="1" i="0" dirty="0">
                          <a:latin typeface="HELVETICA NEUE LIGHT" panose="02000403000000020004" pitchFamily="2" charset="0"/>
                          <a:ea typeface="HELVETICA NEUE LIGHT" panose="02000403000000020004" pitchFamily="2" charset="0"/>
                        </a:rPr>
                        <a:t>Association bias</a:t>
                      </a:r>
                    </a:p>
                  </a:txBody>
                  <a:tcPr/>
                </a:tc>
                <a:tc>
                  <a:txBody>
                    <a:bodyPr/>
                    <a:lstStyle/>
                    <a:p>
                      <a:r>
                        <a:rPr lang="en-GB" b="0" i="0" dirty="0">
                          <a:latin typeface="Helvetica Neue Light" panose="02000403000000020004" pitchFamily="2" charset="0"/>
                          <a:ea typeface="Helvetica Neue Light" panose="02000403000000020004" pitchFamily="2" charset="0"/>
                        </a:rPr>
                        <a:t>This bias occurs when the data for a machine learning model reinforces and/or multiplies a cultural bias. Your dataset may have a collection of jobs in which all men are doctors and all women are nurses. This does not mean that women cannot be doctors, and men cannot be nurses. However, as far as your machine learning model is concerned, female doctors and male nurses do not exist. Association bias is best known for creating gender bias.</a:t>
                      </a:r>
                    </a:p>
                  </a:txBody>
                  <a:tcPr/>
                </a:tc>
                <a:extLst>
                  <a:ext uri="{0D108BD9-81ED-4DB2-BD59-A6C34878D82A}">
                    <a16:rowId xmlns:a16="http://schemas.microsoft.com/office/drawing/2014/main" val="2519873929"/>
                  </a:ext>
                </a:extLst>
              </a:tr>
            </a:tbl>
          </a:graphicData>
        </a:graphic>
      </p:graphicFrame>
    </p:spTree>
    <p:extLst>
      <p:ext uri="{BB962C8B-B14F-4D97-AF65-F5344CB8AC3E}">
        <p14:creationId xmlns:p14="http://schemas.microsoft.com/office/powerpoint/2010/main" val="1216112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Best practices for writing a methodology </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5592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Writing the methodology section [1]</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4739759"/>
          </a:xfrm>
          <a:prstGeom prst="rect">
            <a:avLst/>
          </a:prstGeom>
          <a:noFill/>
        </p:spPr>
        <p:txBody>
          <a:bodyPr wrap="square" rtlCol="0">
            <a:spAutoFit/>
          </a:bodyPr>
          <a:lstStyle/>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Describing the where, what and 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What:</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mentioning the name of the data source and its use for a bigger study</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The year(s) (or date(s)) at which it was collated</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Where: </a:t>
            </a:r>
            <a:r>
              <a:rPr lang="en-GB" sz="2000" dirty="0">
                <a:latin typeface="Helvetica Neue" panose="02000503000000020004" pitchFamily="2" charset="0"/>
                <a:ea typeface="Helvetica Neue" panose="02000503000000020004" pitchFamily="2" charset="0"/>
                <a:cs typeface="Helvetica Neue" panose="02000503000000020004" pitchFamily="2" charset="0"/>
              </a:rPr>
              <a:t>The location of focus for which the data was collated from and the description of the study area (a map of the study area helps a lot!). </a:t>
            </a: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b="1" dirty="0">
                <a:latin typeface="Helvetica Neue" panose="02000503000000020004" pitchFamily="2" charset="0"/>
                <a:ea typeface="Helvetica Neue" panose="02000503000000020004" pitchFamily="2" charset="0"/>
                <a:cs typeface="Helvetica Neue" panose="02000503000000020004" pitchFamily="2" charset="0"/>
              </a:rPr>
              <a:t>Specific details about how the data was collated:</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Whether its through questionnaire survey, interview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Research framework i.e., ecological, pilot, cross-sectional, or longitudinal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Sampling strategy</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Who and what the target population was i.e., target sample size and group of focus (e.g., Adults only i.e., 18 years and above etc.,)</a:t>
            </a:r>
          </a:p>
          <a:p>
            <a:pPr lvl="1"/>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90511506-1650-69E0-C0AB-71C78C3A7CF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
        <p:nvSpPr>
          <p:cNvPr id="5" name="Rectangle 4">
            <a:extLst>
              <a:ext uri="{FF2B5EF4-FFF2-40B4-BE49-F238E27FC236}">
                <a16:creationId xmlns:a16="http://schemas.microsoft.com/office/drawing/2014/main" id="{3DDCD240-A45F-FF22-ADCE-4694DF0717A9}"/>
              </a:ext>
            </a:extLst>
          </p:cNvPr>
          <p:cNvSpPr/>
          <p:nvPr/>
        </p:nvSpPr>
        <p:spPr>
          <a:xfrm>
            <a:off x="234863" y="4064000"/>
            <a:ext cx="11581085" cy="426720"/>
          </a:xfrm>
          <a:prstGeom prst="rect">
            <a:avLst/>
          </a:prstGeom>
          <a:noFill/>
          <a:ln w="571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2352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4832092"/>
          </a:xfrm>
          <a:prstGeom prst="rect">
            <a:avLst/>
          </a:prstGeom>
          <a:noFill/>
        </p:spPr>
        <p:txBody>
          <a:bodyPr wrap="square" rtlCol="0">
            <a:spAutoFit/>
          </a:bodyPr>
          <a:lstStyle/>
          <a:p>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[continue]</a:t>
            </a:r>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Describe the variables that’s going to be used for the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Codebook – </a:t>
            </a:r>
            <a:r>
              <a:rPr lang="en-GB" sz="2000" dirty="0">
                <a:latin typeface="Helvetica Neue" panose="02000503000000020004" pitchFamily="2" charset="0"/>
                <a:ea typeface="Helvetica Neue" panose="02000503000000020004" pitchFamily="2" charset="0"/>
                <a:cs typeface="Helvetica Neue" panose="02000503000000020004" pitchFamily="2" charset="0"/>
              </a:rPr>
              <a:t>provide a list of all the intended variables that is going to be analysed. You must mention specific details about variable – information such as the name, variable type (i.e., numeric or categorical) etc.,</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Initial sample characteristic table – </a:t>
            </a:r>
            <a:r>
              <a:rPr lang="en-GB" sz="2000" dirty="0">
                <a:latin typeface="Helvetica Neue" panose="02000503000000020004" pitchFamily="2" charset="0"/>
                <a:ea typeface="Helvetica Neue" panose="02000503000000020004" pitchFamily="2" charset="0"/>
                <a:cs typeface="Helvetica Neue" panose="02000503000000020004" pitchFamily="2" charset="0"/>
              </a:rPr>
              <a:t>this is a breakdown on the number of observation documented for each variable (- i.e., what’s present and missing). </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1, suppose the total is 100 and 89 respondents provided the ages. In this table, the mean age is calculated from that 89. You must report that the mean is based on 89 point, and 11 points are missing data.</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2, suppose the total is 100, where 51 were women and 42 were men. You must report the numbers and percentage for each category, and report the numbers (&amp; proportion) of missing data in the gender variable. This means including a third category: men (42), women (51), and unknown/missing (7)</a:t>
            </a: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85B2B3AF-1CEA-2F65-29C5-2971F361280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
        <p:nvSpPr>
          <p:cNvPr id="6" name="Title 1">
            <a:extLst>
              <a:ext uri="{FF2B5EF4-FFF2-40B4-BE49-F238E27FC236}">
                <a16:creationId xmlns:a16="http://schemas.microsoft.com/office/drawing/2014/main" id="{4EB5872F-7225-253F-526A-4842A65AD911}"/>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Writing the methodology section [2]</a:t>
            </a:r>
          </a:p>
        </p:txBody>
      </p:sp>
    </p:spTree>
    <p:extLst>
      <p:ext uri="{BB962C8B-B14F-4D97-AF65-F5344CB8AC3E}">
        <p14:creationId xmlns:p14="http://schemas.microsoft.com/office/powerpoint/2010/main" val="3664576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A54D37-6B8E-F9AF-CFAF-A8FA555FFCE8}"/>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5">
            <a:extLst>
              <a:ext uri="{FF2B5EF4-FFF2-40B4-BE49-F238E27FC236}">
                <a16:creationId xmlns:a16="http://schemas.microsoft.com/office/drawing/2014/main" id="{FB6D0847-E7A5-9381-B10A-310DFEF9181F}"/>
              </a:ext>
            </a:extLst>
          </p:cNvPr>
          <p:cNvGraphicFramePr>
            <a:graphicFrameLocks noGrp="1"/>
          </p:cNvGraphicFramePr>
          <p:nvPr/>
        </p:nvGraphicFramePr>
        <p:xfrm>
          <a:off x="102487" y="90461"/>
          <a:ext cx="8128002" cy="2221226"/>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17318">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sz="1400"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graphicFrame>
        <p:nvGraphicFramePr>
          <p:cNvPr id="4" name="Table 4">
            <a:extLst>
              <a:ext uri="{FF2B5EF4-FFF2-40B4-BE49-F238E27FC236}">
                <a16:creationId xmlns:a16="http://schemas.microsoft.com/office/drawing/2014/main" id="{B6E330B1-3E43-C565-5EC1-D53BF86E749D}"/>
              </a:ext>
            </a:extLst>
          </p:cNvPr>
          <p:cNvGraphicFramePr>
            <a:graphicFrameLocks noGrp="1"/>
          </p:cNvGraphicFramePr>
          <p:nvPr/>
        </p:nvGraphicFramePr>
        <p:xfrm>
          <a:off x="102487" y="2559036"/>
          <a:ext cx="5445556" cy="4208505"/>
        </p:xfrm>
        <a:graphic>
          <a:graphicData uri="http://schemas.openxmlformats.org/drawingml/2006/table">
            <a:tbl>
              <a:tblPr firstRow="1" bandRow="1">
                <a:tableStyleId>{2D5ABB26-0587-4C30-8999-92F81FD0307C}</a:tableStyleId>
              </a:tblPr>
              <a:tblGrid>
                <a:gridCol w="1619134">
                  <a:extLst>
                    <a:ext uri="{9D8B030D-6E8A-4147-A177-3AD203B41FA5}">
                      <a16:colId xmlns:a16="http://schemas.microsoft.com/office/drawing/2014/main" val="3320201880"/>
                    </a:ext>
                  </a:extLst>
                </a:gridCol>
                <a:gridCol w="3826422">
                  <a:extLst>
                    <a:ext uri="{9D8B030D-6E8A-4147-A177-3AD203B41FA5}">
                      <a16:colId xmlns:a16="http://schemas.microsoft.com/office/drawing/2014/main" val="1130884425"/>
                    </a:ext>
                  </a:extLst>
                </a:gridCol>
              </a:tblGrid>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Breakdown on what’s present in the dataset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4627946"/>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Age (in years)</a:t>
                      </a:r>
                    </a:p>
                  </a:txBody>
                  <a:tcPr>
                    <a:lnT w="12700" cap="flat" cmpd="sng" algn="ctr">
                      <a:solidFill>
                        <a:schemeClr val="tx1"/>
                      </a:solidFill>
                      <a:prstDash val="solid"/>
                      <a:round/>
                      <a:headEnd type="none" w="med" len="med"/>
                      <a:tailEnd type="none" w="med" len="med"/>
                    </a:lnT>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Mean 30 (n = 5, 1 missing)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43825875"/>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638408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Women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4 (66%)</a:t>
                      </a:r>
                    </a:p>
                  </a:txBody>
                  <a:tcPr/>
                </a:tc>
                <a:extLst>
                  <a:ext uri="{0D108BD9-81ED-4DB2-BD59-A6C34878D82A}">
                    <a16:rowId xmlns:a16="http://schemas.microsoft.com/office/drawing/2014/main" val="48703725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384924885"/>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0 (0%)</a:t>
                      </a:r>
                    </a:p>
                  </a:txBody>
                  <a:tcPr/>
                </a:tc>
                <a:extLst>
                  <a:ext uri="{0D108BD9-81ED-4DB2-BD59-A6C34878D82A}">
                    <a16:rowId xmlns:a16="http://schemas.microsoft.com/office/drawing/2014/main" val="1361886172"/>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50107247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Political</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289559999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Health</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39719124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Geography</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926482374"/>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608246294"/>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Gamer Status</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1837132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Yes</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362087215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No</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010674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lnB w="12700" cap="flat" cmpd="sng" algn="ctr">
                      <a:solidFill>
                        <a:schemeClr val="tx1"/>
                      </a:solidFill>
                      <a:prstDash val="solid"/>
                      <a:round/>
                      <a:headEnd type="none" w="med" len="med"/>
                      <a:tailEnd type="none" w="med" len="med"/>
                    </a:lnB>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322039"/>
                  </a:ext>
                </a:extLst>
              </a:tr>
            </a:tbl>
          </a:graphicData>
        </a:graphic>
      </p:graphicFrame>
      <p:sp>
        <p:nvSpPr>
          <p:cNvPr id="5" name="Slide Number Placeholder 3">
            <a:extLst>
              <a:ext uri="{FF2B5EF4-FFF2-40B4-BE49-F238E27FC236}">
                <a16:creationId xmlns:a16="http://schemas.microsoft.com/office/drawing/2014/main" id="{5D037ADB-1B3E-1003-255B-87560A4D5EC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FFA92300-22B5-EE85-D91B-FB10E1EC2F06}"/>
              </a:ext>
            </a:extLst>
          </p:cNvPr>
          <p:cNvSpPr txBox="1"/>
          <p:nvPr/>
        </p:nvSpPr>
        <p:spPr>
          <a:xfrm>
            <a:off x="8548099" y="78180"/>
            <a:ext cx="192126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Raw dataset</a:t>
            </a:r>
          </a:p>
        </p:txBody>
      </p:sp>
      <p:sp>
        <p:nvSpPr>
          <p:cNvPr id="7" name="TextBox 6">
            <a:extLst>
              <a:ext uri="{FF2B5EF4-FFF2-40B4-BE49-F238E27FC236}">
                <a16:creationId xmlns:a16="http://schemas.microsoft.com/office/drawing/2014/main" id="{0A978745-4B99-BED4-A317-15B9939E5C26}"/>
              </a:ext>
            </a:extLst>
          </p:cNvPr>
          <p:cNvSpPr txBox="1"/>
          <p:nvPr/>
        </p:nvSpPr>
        <p:spPr>
          <a:xfrm>
            <a:off x="8548099" y="2560578"/>
            <a:ext cx="273070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Show what’s available</a:t>
            </a:r>
          </a:p>
        </p:txBody>
      </p:sp>
      <p:sp>
        <p:nvSpPr>
          <p:cNvPr id="8" name="TextBox 7">
            <a:extLst>
              <a:ext uri="{FF2B5EF4-FFF2-40B4-BE49-F238E27FC236}">
                <a16:creationId xmlns:a16="http://schemas.microsoft.com/office/drawing/2014/main" id="{C42E8EB1-B9FD-E568-6FB6-9CA089B43A55}"/>
              </a:ext>
            </a:extLst>
          </p:cNvPr>
          <p:cNvSpPr txBox="1"/>
          <p:nvPr/>
        </p:nvSpPr>
        <p:spPr>
          <a:xfrm>
            <a:off x="6869430" y="3520440"/>
            <a:ext cx="4946518" cy="2308324"/>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To show missing numbers by category</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table(</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dataset$pathway</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useNA</a:t>
            </a:r>
            <a:r>
              <a:rPr lang="en-GB" b="1" dirty="0">
                <a:latin typeface="Helvetica Neue" panose="02000503000000020004" pitchFamily="2" charset="0"/>
                <a:ea typeface="Helvetica Neue" panose="02000503000000020004" pitchFamily="2" charset="0"/>
                <a:cs typeface="Helvetica Neue" panose="02000503000000020004" pitchFamily="2" charset="0"/>
              </a:rPr>
              <a:t> = “always”)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To exclude the missing entries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mean(</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a:p>
            <a:r>
              <a:rPr lang="en-GB" b="1" dirty="0">
                <a:latin typeface="Helvetica Neue" panose="02000503000000020004" pitchFamily="2" charset="0"/>
                <a:ea typeface="Helvetica Neue" panose="02000503000000020004" pitchFamily="2" charset="0"/>
                <a:cs typeface="Helvetica Neue" panose="02000503000000020004" pitchFamily="2" charset="0"/>
              </a:rPr>
              <a:t>summary(</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p:txBody>
      </p:sp>
    </p:spTree>
    <p:extLst>
      <p:ext uri="{BB962C8B-B14F-4D97-AF65-F5344CB8AC3E}">
        <p14:creationId xmlns:p14="http://schemas.microsoft.com/office/powerpoint/2010/main" val="2358938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985433"/>
          </a:xfrm>
          <a:prstGeom prst="rect">
            <a:avLst/>
          </a:prstGeom>
          <a:noFill/>
        </p:spPr>
        <p:txBody>
          <a:bodyPr wrap="square" rtlCol="0">
            <a:spAutoFit/>
          </a:bodyPr>
          <a:lstStyle/>
          <a:p>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[continue]</a:t>
            </a:r>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Describe the statistical methodology to be used for the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Description of approaches and what parameters you intend to estimate</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Structure of any statistical analysis: </a:t>
            </a:r>
            <a:r>
              <a:rPr lang="en-GB" sz="2000" dirty="0">
                <a:latin typeface="Helvetica Neue" panose="02000503000000020004" pitchFamily="2" charset="0"/>
                <a:ea typeface="Helvetica Neue" panose="02000503000000020004" pitchFamily="2" charset="0"/>
                <a:cs typeface="Helvetica Neue" panose="02000503000000020004" pitchFamily="2" charset="0"/>
              </a:rPr>
              <a:t>1.) Descriptive and/explorative analysis; and 2.) Evidence based analysis (i.e., Machine learning or statistical models)</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Model formulation and description of the parameters and they’ll be interpreted and how is significance determined.</a:t>
            </a:r>
          </a:p>
          <a:p>
            <a:pPr marL="1257300" lvl="2" indent="-342900">
              <a:buFont typeface="Wingdings" pitchFamily="2" charset="2"/>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Ask yourself – </a:t>
            </a:r>
            <a:r>
              <a:rPr lang="en-GB" sz="2000" dirty="0">
                <a:latin typeface="Helvetica Neue" panose="02000503000000020004" pitchFamily="2" charset="0"/>
                <a:ea typeface="Helvetica Neue" panose="02000503000000020004" pitchFamily="2" charset="0"/>
                <a:cs typeface="Helvetica Neue" panose="02000503000000020004" pitchFamily="2" charset="0"/>
              </a:rPr>
              <a:t>is this going to be from a Frequentist or Bayesian approach?</a:t>
            </a: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85B2B3AF-1CEA-2F65-29C5-2971F361280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6" name="Title 1">
            <a:extLst>
              <a:ext uri="{FF2B5EF4-FFF2-40B4-BE49-F238E27FC236}">
                <a16:creationId xmlns:a16="http://schemas.microsoft.com/office/drawing/2014/main" id="{4EB5872F-7225-253F-526A-4842A65AD911}"/>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Writing the methodology section [3]</a:t>
            </a:r>
          </a:p>
        </p:txBody>
      </p:sp>
      <p:sp>
        <p:nvSpPr>
          <p:cNvPr id="2" name="TextBox 1">
            <a:extLst>
              <a:ext uri="{FF2B5EF4-FFF2-40B4-BE49-F238E27FC236}">
                <a16:creationId xmlns:a16="http://schemas.microsoft.com/office/drawing/2014/main" id="{AC18C288-59E6-E2BA-FEEC-98CB69EA58AA}"/>
              </a:ext>
            </a:extLst>
          </p:cNvPr>
          <p:cNvSpPr txBox="1"/>
          <p:nvPr/>
        </p:nvSpPr>
        <p:spPr>
          <a:xfrm>
            <a:off x="436880" y="4409440"/>
            <a:ext cx="11379068" cy="1323439"/>
          </a:xfrm>
          <a:prstGeom prst="rect">
            <a:avLst/>
          </a:prstGeom>
          <a:solidFill>
            <a:srgbClr val="FF0000"/>
          </a:solidFill>
        </p:spPr>
        <p:txBody>
          <a:bodyPr wrap="square" rtlCol="0">
            <a:spAutoFit/>
          </a:bodyPr>
          <a:lstStyle/>
          <a:p>
            <a:pPr algn="ctr"/>
            <a:r>
              <a:rPr lang="en-GB" sz="4000" b="1" dirty="0">
                <a:latin typeface="Helvetica Neue" panose="02000503000000020004" pitchFamily="2" charset="0"/>
                <a:ea typeface="Helvetica Neue" panose="02000503000000020004" pitchFamily="2" charset="0"/>
                <a:cs typeface="Helvetica Neue" panose="02000503000000020004" pitchFamily="2" charset="0"/>
              </a:rPr>
              <a:t>READ A LOT OF PAPERS TO SEE HOW THE METHODS SECTION ARE ARTICULATED!</a:t>
            </a:r>
          </a:p>
        </p:txBody>
      </p:sp>
    </p:spTree>
    <p:extLst>
      <p:ext uri="{BB962C8B-B14F-4D97-AF65-F5344CB8AC3E}">
        <p14:creationId xmlns:p14="http://schemas.microsoft.com/office/powerpoint/2010/main" val="304705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Summary of GEOG0125</a:t>
            </a:r>
          </a:p>
        </p:txBody>
      </p:sp>
      <p:sp>
        <p:nvSpPr>
          <p:cNvPr id="6" name="Slide Number Placeholder 3">
            <a:extLst>
              <a:ext uri="{FF2B5EF4-FFF2-40B4-BE49-F238E27FC236}">
                <a16:creationId xmlns:a16="http://schemas.microsoft.com/office/drawing/2014/main" id="{B6DB9696-D5EC-6F49-8071-FEA4DDCD578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54569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Research Design?</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0496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4C7621-8559-A544-B0C3-DB83BC3B92DB}"/>
              </a:ext>
            </a:extLst>
          </p:cNvPr>
          <p:cNvSpPr>
            <a:spLocks noGrp="1"/>
          </p:cNvSpPr>
          <p:nvPr>
            <p:ph type="body" sz="quarter" idx="12"/>
          </p:nvPr>
        </p:nvSpPr>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Department of Geography</a:t>
            </a:r>
          </a:p>
          <a:p>
            <a:endParaRPr lang="en-US" dirty="0"/>
          </a:p>
        </p:txBody>
      </p:sp>
      <p:pic>
        <p:nvPicPr>
          <p:cNvPr id="7" name="Picture 6" descr="Map&#10;&#10;Description automatically generated">
            <a:extLst>
              <a:ext uri="{FF2B5EF4-FFF2-40B4-BE49-F238E27FC236}">
                <a16:creationId xmlns:a16="http://schemas.microsoft.com/office/drawing/2014/main" id="{64779720-318E-1545-9E79-6689174F5C28}"/>
              </a:ext>
            </a:extLst>
          </p:cNvPr>
          <p:cNvPicPr>
            <a:picLocks noChangeAspect="1"/>
          </p:cNvPicPr>
          <p:nvPr/>
        </p:nvPicPr>
        <p:blipFill>
          <a:blip r:embed="rId3"/>
          <a:stretch>
            <a:fillRect/>
          </a:stretch>
        </p:blipFill>
        <p:spPr>
          <a:xfrm>
            <a:off x="300038" y="1740813"/>
            <a:ext cx="5510775" cy="4248063"/>
          </a:xfrm>
          <a:prstGeom prst="rect">
            <a:avLst/>
          </a:prstGeom>
          <a:ln>
            <a:solidFill>
              <a:schemeClr val="tx1"/>
            </a:solidFill>
          </a:ln>
        </p:spPr>
      </p:pic>
      <p:sp>
        <p:nvSpPr>
          <p:cNvPr id="12" name="Rectangle 11">
            <a:extLst>
              <a:ext uri="{FF2B5EF4-FFF2-40B4-BE49-F238E27FC236}">
                <a16:creationId xmlns:a16="http://schemas.microsoft.com/office/drawing/2014/main" id="{1E94777D-7118-A946-9EDC-9ADF078A0E22}"/>
              </a:ext>
            </a:extLst>
          </p:cNvPr>
          <p:cNvSpPr/>
          <p:nvPr/>
        </p:nvSpPr>
        <p:spPr>
          <a:xfrm>
            <a:off x="6457581" y="1572239"/>
            <a:ext cx="5498882" cy="378565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introduce the basics of Bayesian inference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prstClr val="black"/>
                </a:solidFill>
                <a:latin typeface="Helvetica Neue Light" panose="02000403000000020004" pitchFamily="2" charset="0"/>
                <a:ea typeface="Helvetica Neue Light" panose="02000403000000020004" pitchFamily="2" charset="0"/>
              </a:rPr>
              <a:t>We learnt how to implement the following for evidence-based research: </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GLMs</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GAMs</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Hierarchical models</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Spatial </a:t>
            </a:r>
            <a:r>
              <a:rPr lang="en-GB" sz="2000" dirty="0" err="1">
                <a:solidFill>
                  <a:prstClr val="black"/>
                </a:solidFill>
                <a:latin typeface="Helvetica Neue Light" panose="02000403000000020004" pitchFamily="2" charset="0"/>
                <a:ea typeface="Helvetica Neue Light" panose="02000403000000020004" pitchFamily="2" charset="0"/>
              </a:rPr>
              <a:t>iCAR</a:t>
            </a:r>
            <a:r>
              <a:rPr lang="en-GB" sz="2000" dirty="0">
                <a:solidFill>
                  <a:prstClr val="black"/>
                </a:solidFill>
                <a:latin typeface="Helvetica Neue Light" panose="02000403000000020004" pitchFamily="2" charset="0"/>
                <a:ea typeface="Helvetica Neue Light" panose="02000403000000020004" pitchFamily="2" charset="0"/>
              </a:rPr>
              <a:t> models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prstClr val="black"/>
              </a:solidFill>
              <a:latin typeface="Helvetica Neue Light" panose="02000403000000020004" pitchFamily="2" charset="0"/>
              <a:ea typeface="Helvetica Neue Light" panose="020004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a:t>
            </a:r>
            <a:r>
              <a:rPr lang="en-GB" sz="2000" dirty="0">
                <a:solidFill>
                  <a:prstClr val="black"/>
                </a:solidFill>
                <a:latin typeface="Helvetica Neue Light" panose="02000403000000020004" pitchFamily="2" charset="0"/>
                <a:ea typeface="Helvetica Neue Light" panose="02000403000000020004" pitchFamily="2" charset="0"/>
              </a:rPr>
              <a:t>learned how to use Stan with RStudio for Bayesian inference</a:t>
            </a:r>
            <a:endPar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p:txBody>
      </p:sp>
      <p:sp>
        <p:nvSpPr>
          <p:cNvPr id="13" name="Rectangle 12">
            <a:extLst>
              <a:ext uri="{FF2B5EF4-FFF2-40B4-BE49-F238E27FC236}">
                <a16:creationId xmlns:a16="http://schemas.microsoft.com/office/drawing/2014/main" id="{B98EA519-CA44-324B-994A-8C6642E0ACCD}"/>
              </a:ext>
            </a:extLst>
          </p:cNvPr>
          <p:cNvSpPr/>
          <p:nvPr/>
        </p:nvSpPr>
        <p:spPr>
          <a:xfrm>
            <a:off x="300038" y="878568"/>
            <a:ext cx="8927424" cy="8155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Calibri"/>
                <a:sym typeface="Calibri"/>
              </a:rPr>
              <a:t>Bayesian Methodology</a:t>
            </a:r>
            <a:endParaRPr kumimoji="0" lang="en-US" sz="3600" b="0" i="0" u="none" strike="noStrike" kern="1200" cap="none" spc="0" normalizeH="0" baseline="0" noProof="0" dirty="0">
              <a:ln>
                <a:noFill/>
              </a:ln>
              <a:solidFill>
                <a:srgbClr val="7F7F7F"/>
              </a:solidFill>
              <a:effectLst/>
              <a:uLnTx/>
              <a:uFillTx/>
              <a:latin typeface="Helvetica Neue Light" panose="02000403000000020004" pitchFamily="2" charset="0"/>
              <a:ea typeface="Helvetica Neue Light" panose="02000403000000020004" pitchFamily="2" charset="0"/>
              <a:cs typeface="Calibri"/>
              <a:sym typeface="Calibri"/>
            </a:endParaRPr>
          </a:p>
        </p:txBody>
      </p:sp>
      <p:sp>
        <p:nvSpPr>
          <p:cNvPr id="14" name="Slide Number Placeholder 3">
            <a:extLst>
              <a:ext uri="{FF2B5EF4-FFF2-40B4-BE49-F238E27FC236}">
                <a16:creationId xmlns:a16="http://schemas.microsoft.com/office/drawing/2014/main" id="{CA587CBE-6B9A-E249-AB04-38FCBC8719E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pic>
        <p:nvPicPr>
          <p:cNvPr id="15" name="Picture 14">
            <a:extLst>
              <a:ext uri="{FF2B5EF4-FFF2-40B4-BE49-F238E27FC236}">
                <a16:creationId xmlns:a16="http://schemas.microsoft.com/office/drawing/2014/main" id="{6FF38D86-273B-6346-88C3-BA5D887FB69A}"/>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141504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450A785-9DBB-894C-9217-1450AAE102D5}"/>
              </a:ext>
            </a:extLst>
          </p:cNvPr>
          <p:cNvSpPr/>
          <p:nvPr/>
        </p:nvSpPr>
        <p:spPr>
          <a:xfrm>
            <a:off x="300038" y="878568"/>
            <a:ext cx="8927424" cy="8155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Calibri"/>
                <a:sym typeface="Calibri"/>
              </a:rPr>
              <a:t>Machine Learning and </a:t>
            </a:r>
            <a:r>
              <a:rPr kumimoji="0" lang="en-US" sz="3600" b="0" i="0" u="none" strike="noStrike" kern="1200" cap="none" spc="0" normalizeH="0" baseline="0" noProof="0" dirty="0" err="1">
                <a:ln>
                  <a:noFill/>
                </a:ln>
                <a:solidFill>
                  <a:prstClr val="black"/>
                </a:solidFill>
                <a:effectLst/>
                <a:uLnTx/>
                <a:uFillTx/>
                <a:latin typeface="Helvetica Neue Light" panose="02000403000000020004" pitchFamily="2" charset="0"/>
                <a:ea typeface="Helvetica Neue Light" panose="02000403000000020004" pitchFamily="2" charset="0"/>
                <a:cs typeface="Calibri"/>
                <a:sym typeface="Calibri"/>
              </a:rPr>
              <a:t>GeoAI</a:t>
            </a:r>
            <a:endParaRPr kumimoji="0" lang="en-US" sz="3600" b="0" i="0" u="none" strike="noStrike" kern="1200" cap="none" spc="0" normalizeH="0" baseline="0" noProof="0" dirty="0">
              <a:ln>
                <a:noFill/>
              </a:ln>
              <a:solidFill>
                <a:srgbClr val="7F7F7F"/>
              </a:solidFill>
              <a:effectLst/>
              <a:uLnTx/>
              <a:uFillTx/>
              <a:latin typeface="Helvetica Neue Light" panose="02000403000000020004" pitchFamily="2" charset="0"/>
              <a:ea typeface="Helvetica Neue Light" panose="02000403000000020004" pitchFamily="2" charset="0"/>
              <a:cs typeface="Calibri"/>
              <a:sym typeface="Calibri"/>
            </a:endParaRPr>
          </a:p>
        </p:txBody>
      </p:sp>
      <p:sp>
        <p:nvSpPr>
          <p:cNvPr id="17" name="Rectangle 16">
            <a:extLst>
              <a:ext uri="{FF2B5EF4-FFF2-40B4-BE49-F238E27FC236}">
                <a16:creationId xmlns:a16="http://schemas.microsoft.com/office/drawing/2014/main" id="{0768E971-B589-1443-B93F-2A6E96D26908}"/>
              </a:ext>
            </a:extLst>
          </p:cNvPr>
          <p:cNvSpPr/>
          <p:nvPr/>
        </p:nvSpPr>
        <p:spPr>
          <a:xfrm>
            <a:off x="4977679" y="7346186"/>
            <a:ext cx="275206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Image source: https://</a:t>
            </a:r>
            <a:r>
              <a:rPr kumimoji="0" lang="en-US" sz="7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mn-cs"/>
              </a:rPr>
              <a:t>developer.nvidia.com</a:t>
            </a: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/blog/</a:t>
            </a:r>
            <a:r>
              <a:rPr kumimoji="0" lang="en-US" sz="7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mn-cs"/>
              </a:rPr>
              <a:t>parallelforall</a:t>
            </a: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/wp-content/uploads/2016/08/Figure2-624x193.png</a:t>
            </a:r>
          </a:p>
        </p:txBody>
      </p:sp>
      <p:sp>
        <p:nvSpPr>
          <p:cNvPr id="19" name="TextBox 18">
            <a:extLst>
              <a:ext uri="{FF2B5EF4-FFF2-40B4-BE49-F238E27FC236}">
                <a16:creationId xmlns:a16="http://schemas.microsoft.com/office/drawing/2014/main" id="{C1D4F3CD-E9FC-D84B-A876-3F07F9461A8C}"/>
              </a:ext>
            </a:extLst>
          </p:cNvPr>
          <p:cNvSpPr txBox="1"/>
          <p:nvPr/>
        </p:nvSpPr>
        <p:spPr>
          <a:xfrm>
            <a:off x="6243026" y="7709479"/>
            <a:ext cx="43447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Building Footprint Detection</a:t>
            </a:r>
          </a:p>
        </p:txBody>
      </p:sp>
      <p:grpSp>
        <p:nvGrpSpPr>
          <p:cNvPr id="5" name="Group 4">
            <a:extLst>
              <a:ext uri="{FF2B5EF4-FFF2-40B4-BE49-F238E27FC236}">
                <a16:creationId xmlns:a16="http://schemas.microsoft.com/office/drawing/2014/main" id="{344FA3ED-F48B-7F46-8A3C-B1713F69EC88}"/>
              </a:ext>
            </a:extLst>
          </p:cNvPr>
          <p:cNvGrpSpPr/>
          <p:nvPr/>
        </p:nvGrpSpPr>
        <p:grpSpPr>
          <a:xfrm>
            <a:off x="306733" y="1926285"/>
            <a:ext cx="5936293" cy="4154173"/>
            <a:chOff x="306733" y="1920369"/>
            <a:chExt cx="5580539" cy="390522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6460" t="71641" r="25401" b="4224"/>
            <a:stretch/>
          </p:blipFill>
          <p:spPr>
            <a:xfrm>
              <a:off x="348247" y="1920369"/>
              <a:ext cx="5402258" cy="1957483"/>
            </a:xfrm>
            <a:prstGeom prst="rect">
              <a:avLst/>
            </a:prstGeom>
          </p:spPr>
        </p:pic>
        <p:grpSp>
          <p:nvGrpSpPr>
            <p:cNvPr id="4" name="Group 3">
              <a:extLst>
                <a:ext uri="{FF2B5EF4-FFF2-40B4-BE49-F238E27FC236}">
                  <a16:creationId xmlns:a16="http://schemas.microsoft.com/office/drawing/2014/main" id="{F872279E-1C51-CC41-B938-7CB01CEB8557}"/>
                </a:ext>
              </a:extLst>
            </p:cNvPr>
            <p:cNvGrpSpPr/>
            <p:nvPr/>
          </p:nvGrpSpPr>
          <p:grpSpPr>
            <a:xfrm>
              <a:off x="306733" y="3867636"/>
              <a:ext cx="5580539" cy="1957953"/>
              <a:chOff x="147905" y="3440517"/>
              <a:chExt cx="4465218" cy="1566639"/>
            </a:xfrm>
          </p:grpSpPr>
          <p:pic>
            <p:nvPicPr>
              <p:cNvPr id="9" name="Picture 8"/>
              <p:cNvPicPr>
                <a:picLocks noChangeAspect="1"/>
              </p:cNvPicPr>
              <p:nvPr/>
            </p:nvPicPr>
            <p:blipFill>
              <a:blip r:embed="rId4"/>
              <a:stretch>
                <a:fillRect/>
              </a:stretch>
            </p:blipFill>
            <p:spPr>
              <a:xfrm>
                <a:off x="147906" y="3694789"/>
                <a:ext cx="4364080" cy="1061926"/>
              </a:xfrm>
              <a:prstGeom prst="rect">
                <a:avLst/>
              </a:prstGeom>
            </p:spPr>
          </p:pic>
          <p:sp>
            <p:nvSpPr>
              <p:cNvPr id="11" name="TextBox 10"/>
              <p:cNvSpPr txBox="1"/>
              <p:nvPr/>
            </p:nvSpPr>
            <p:spPr>
              <a:xfrm>
                <a:off x="147905" y="4699379"/>
                <a:ext cx="44652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Object Detection</a:t>
                </a:r>
              </a:p>
            </p:txBody>
          </p:sp>
          <p:sp>
            <p:nvSpPr>
              <p:cNvPr id="20" name="TextBox 19">
                <a:extLst>
                  <a:ext uri="{FF2B5EF4-FFF2-40B4-BE49-F238E27FC236}">
                    <a16:creationId xmlns:a16="http://schemas.microsoft.com/office/drawing/2014/main" id="{8E608EAC-54C4-F344-AABE-9B7FF59C8E69}"/>
                  </a:ext>
                </a:extLst>
              </p:cNvPr>
              <p:cNvSpPr txBox="1"/>
              <p:nvPr/>
            </p:nvSpPr>
            <p:spPr>
              <a:xfrm>
                <a:off x="147905" y="3440517"/>
                <a:ext cx="44652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Image Classification</a:t>
                </a:r>
              </a:p>
            </p:txBody>
          </p:sp>
        </p:grpSp>
      </p:grpSp>
      <p:sp>
        <p:nvSpPr>
          <p:cNvPr id="21" name="Rectangle 20">
            <a:extLst>
              <a:ext uri="{FF2B5EF4-FFF2-40B4-BE49-F238E27FC236}">
                <a16:creationId xmlns:a16="http://schemas.microsoft.com/office/drawing/2014/main" id="{2586C6C5-BB08-EF4E-8A60-2903077C0BD4}"/>
              </a:ext>
            </a:extLst>
          </p:cNvPr>
          <p:cNvSpPr/>
          <p:nvPr/>
        </p:nvSpPr>
        <p:spPr>
          <a:xfrm>
            <a:off x="6166645" y="1904425"/>
            <a:ext cx="5498882" cy="440120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introduce the subfield of </a:t>
            </a:r>
            <a:r>
              <a:rPr lang="en-GB" sz="2000" dirty="0">
                <a:solidFill>
                  <a:prstClr val="black"/>
                </a:solidFill>
                <a:latin typeface="Helvetica Neue Light" panose="02000403000000020004" pitchFamily="2" charset="0"/>
                <a:ea typeface="Helvetica Neue Light" panose="02000403000000020004" pitchFamily="2" charset="0"/>
              </a:rPr>
              <a:t>M</a:t>
            </a:r>
            <a:r>
              <a:rPr kumimoji="0" lang="en-GB" sz="2000" b="0" i="0" u="none" strike="noStrike" kern="1200" cap="none" spc="0" normalizeH="0" baseline="0" noProof="0" dirty="0" err="1">
                <a:ln>
                  <a:noFill/>
                </a:ln>
                <a:solidFill>
                  <a:prstClr val="black"/>
                </a:solidFill>
                <a:effectLst/>
                <a:uLnTx/>
                <a:uFillTx/>
                <a:latin typeface="Helvetica Neue Light" panose="02000403000000020004" pitchFamily="2" charset="0"/>
                <a:ea typeface="Helvetica Neue Light" panose="02000403000000020004" pitchFamily="2" charset="0"/>
                <a:cs typeface="+mn-cs"/>
              </a:rPr>
              <a:t>achine</a:t>
            </a: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 Learning for complex image classification in geography.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prstClr val="black"/>
              </a:solidFill>
              <a:latin typeface="Helvetica Neue Light" panose="02000403000000020004" pitchFamily="2" charset="0"/>
              <a:ea typeface="Helvetica Neue Light" panose="020004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learnt how to implement the following approaches:</a:t>
            </a:r>
          </a:p>
          <a:p>
            <a:pPr marL="800100" lvl="1" indent="-342900">
              <a:buFont typeface="Wingdings" pitchFamily="2" charset="2"/>
              <a:buChar char="v"/>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Deep Learning Methods</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Convolutional Neural Networks</a:t>
            </a:r>
          </a:p>
          <a:p>
            <a:pPr marL="800100" lvl="1" indent="-342900">
              <a:buFont typeface="Wingdings" pitchFamily="2" charset="2"/>
              <a:buChar char="v"/>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GeoAI</a:t>
            </a:r>
          </a:p>
          <a:p>
            <a:pPr>
              <a:defRPr/>
            </a:pPr>
            <a:endParaRPr lang="en-GB" sz="2000" dirty="0">
              <a:solidFill>
                <a:prstClr val="black"/>
              </a:solidFill>
              <a:latin typeface="Helvetica Neue Light" panose="02000403000000020004" pitchFamily="2" charset="0"/>
              <a:ea typeface="Helvetica Neue Light" panose="02000403000000020004" pitchFamily="2" charset="0"/>
            </a:endParaRPr>
          </a:p>
          <a:p>
            <a:pPr marL="342900" indent="-342900">
              <a:buFont typeface="Arial" panose="020B0604020202020204" pitchFamily="34" charset="0"/>
              <a:buChar char="•"/>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a:t>
            </a:r>
            <a:r>
              <a:rPr lang="en-GB" sz="2000" dirty="0">
                <a:solidFill>
                  <a:prstClr val="black"/>
                </a:solidFill>
                <a:latin typeface="Helvetica Neue Light" panose="02000403000000020004" pitchFamily="2" charset="0"/>
                <a:ea typeface="Helvetica Neue Light" panose="02000403000000020004" pitchFamily="2" charset="0"/>
              </a:rPr>
              <a:t>learned how to use </a:t>
            </a:r>
            <a:r>
              <a:rPr lang="en-GB" sz="2000" dirty="0" err="1">
                <a:solidFill>
                  <a:prstClr val="black"/>
                </a:solidFill>
                <a:latin typeface="Helvetica Neue Light" panose="02000403000000020004" pitchFamily="2" charset="0"/>
                <a:ea typeface="Helvetica Neue Light" panose="02000403000000020004" pitchFamily="2" charset="0"/>
              </a:rPr>
              <a:t>PyTorch</a:t>
            </a:r>
            <a:r>
              <a:rPr lang="en-GB" sz="2000" dirty="0">
                <a:solidFill>
                  <a:prstClr val="black"/>
                </a:solidFill>
                <a:latin typeface="Helvetica Neue Light" panose="02000403000000020004" pitchFamily="2" charset="0"/>
                <a:ea typeface="Helvetica Neue Light" panose="02000403000000020004" pitchFamily="2" charset="0"/>
              </a:rPr>
              <a:t> &amp; Python for implementing these complex machine learning algorithms</a:t>
            </a:r>
            <a:endPar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p:txBody>
      </p:sp>
      <p:pic>
        <p:nvPicPr>
          <p:cNvPr id="16" name="Picture 15">
            <a:extLst>
              <a:ext uri="{FF2B5EF4-FFF2-40B4-BE49-F238E27FC236}">
                <a16:creationId xmlns:a16="http://schemas.microsoft.com/office/drawing/2014/main" id="{FE0420A8-9001-B44C-A4CF-EDD4596B2DE5}"/>
              </a:ext>
            </a:extLst>
          </p:cNvPr>
          <p:cNvPicPr>
            <a:picLocks noChangeAspect="1"/>
          </p:cNvPicPr>
          <p:nvPr/>
        </p:nvPicPr>
        <p:blipFill>
          <a:blip r:embed="rId5"/>
          <a:stretch>
            <a:fillRect/>
          </a:stretch>
        </p:blipFill>
        <p:spPr>
          <a:xfrm>
            <a:off x="0" y="0"/>
            <a:ext cx="12192000" cy="970069"/>
          </a:xfrm>
          <a:prstGeom prst="rect">
            <a:avLst/>
          </a:prstGeom>
        </p:spPr>
      </p:pic>
      <p:sp>
        <p:nvSpPr>
          <p:cNvPr id="22" name="Slide Number Placeholder 3">
            <a:extLst>
              <a:ext uri="{FF2B5EF4-FFF2-40B4-BE49-F238E27FC236}">
                <a16:creationId xmlns:a16="http://schemas.microsoft.com/office/drawing/2014/main" id="{9B3AFFE9-A01E-5741-80EE-F10DB8D2C79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79662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https://forms.gle/3AHiH4Q2L7NmXZCe9</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GEOG0125: Course Evaluation &amp; Student Feedback (Weeks 1-3 and 7-9)</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GEOG0125: Advanced Topics in Social &amp; Geographic Data Science</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5" name="Slide Number Placeholder 3">
            <a:extLst>
              <a:ext uri="{FF2B5EF4-FFF2-40B4-BE49-F238E27FC236}">
                <a16:creationId xmlns:a16="http://schemas.microsoft.com/office/drawing/2014/main" id="{3BD5D212-DFDF-FCE2-D6D4-C8A9A1EDBCE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170498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https://forms.gle/rddFzY8UABaZhyDK9</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GEOG0125: Course Evaluation &amp; Student Feedback (Week 4 to 6)</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GEOG0125: Advanced Topics in Social &amp; Geographic Data Science</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5" name="Slide Number Placeholder 3">
            <a:extLst>
              <a:ext uri="{FF2B5EF4-FFF2-40B4-BE49-F238E27FC236}">
                <a16:creationId xmlns:a16="http://schemas.microsoft.com/office/drawing/2014/main" id="{3BD5D212-DFDF-FCE2-D6D4-C8A9A1EDBCE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3486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5" name="Picture 4">
            <a:extLst>
              <a:ext uri="{FF2B5EF4-FFF2-40B4-BE49-F238E27FC236}">
                <a16:creationId xmlns:a16="http://schemas.microsoft.com/office/drawing/2014/main" id="{0C44E02A-8B92-2A1C-E54B-E8478F7FCA1C}"/>
              </a:ext>
            </a:extLst>
          </p:cNvPr>
          <p:cNvPicPr>
            <a:picLocks noChangeAspect="1"/>
          </p:cNvPicPr>
          <p:nvPr/>
        </p:nvPicPr>
        <p:blipFill rotWithShape="1">
          <a:blip r:embed="rId2"/>
          <a:srcRect l="78750"/>
          <a:stretch/>
        </p:blipFill>
        <p:spPr>
          <a:xfrm>
            <a:off x="4408572" y="4240033"/>
            <a:ext cx="2959883" cy="110826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Revision and Assessment</a:t>
            </a:r>
          </a:p>
        </p:txBody>
      </p:sp>
      <p:sp>
        <p:nvSpPr>
          <p:cNvPr id="6" name="Slide Number Placeholder 3">
            <a:extLst>
              <a:ext uri="{FF2B5EF4-FFF2-40B4-BE49-F238E27FC236}">
                <a16:creationId xmlns:a16="http://schemas.microsoft.com/office/drawing/2014/main" id="{B6DB9696-D5EC-6F49-8071-FEA4DDCD578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3520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450A785-9DBB-894C-9217-1450AAE102D5}"/>
              </a:ext>
            </a:extLst>
          </p:cNvPr>
          <p:cNvSpPr/>
          <p:nvPr/>
        </p:nvSpPr>
        <p:spPr>
          <a:xfrm>
            <a:off x="300038" y="878568"/>
            <a:ext cx="8927424" cy="8155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Calibri"/>
                <a:sym typeface="Calibri"/>
              </a:rPr>
              <a:t>GEOG0125 Assessment</a:t>
            </a:r>
            <a:endParaRPr kumimoji="0" lang="en-US" sz="3600" b="0" i="0" u="none" strike="noStrike" kern="1200" cap="none" spc="0" normalizeH="0" baseline="0" noProof="0" dirty="0">
              <a:ln>
                <a:noFill/>
              </a:ln>
              <a:solidFill>
                <a:srgbClr val="7F7F7F"/>
              </a:solidFill>
              <a:effectLst/>
              <a:uLnTx/>
              <a:uFillTx/>
              <a:latin typeface="Helvetica Neue Light" panose="02000403000000020004" pitchFamily="2" charset="0"/>
              <a:ea typeface="Helvetica Neue Light" panose="02000403000000020004" pitchFamily="2" charset="0"/>
              <a:cs typeface="Calibri"/>
              <a:sym typeface="Calibri"/>
            </a:endParaRPr>
          </a:p>
        </p:txBody>
      </p:sp>
      <p:sp>
        <p:nvSpPr>
          <p:cNvPr id="17" name="Rectangle 16">
            <a:extLst>
              <a:ext uri="{FF2B5EF4-FFF2-40B4-BE49-F238E27FC236}">
                <a16:creationId xmlns:a16="http://schemas.microsoft.com/office/drawing/2014/main" id="{0768E971-B589-1443-B93F-2A6E96D26908}"/>
              </a:ext>
            </a:extLst>
          </p:cNvPr>
          <p:cNvSpPr/>
          <p:nvPr/>
        </p:nvSpPr>
        <p:spPr>
          <a:xfrm>
            <a:off x="4977679" y="7346186"/>
            <a:ext cx="275206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Image source: https://</a:t>
            </a:r>
            <a:r>
              <a:rPr kumimoji="0" lang="en-US" sz="7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mn-cs"/>
              </a:rPr>
              <a:t>developer.nvidia.com</a:t>
            </a: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/blog/</a:t>
            </a:r>
            <a:r>
              <a:rPr kumimoji="0" lang="en-US" sz="7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mn-cs"/>
              </a:rPr>
              <a:t>parallelforall</a:t>
            </a: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/wp-content/uploads/2016/08/Figure2-624x193.png</a:t>
            </a:r>
          </a:p>
        </p:txBody>
      </p:sp>
      <p:sp>
        <p:nvSpPr>
          <p:cNvPr id="19" name="TextBox 18">
            <a:extLst>
              <a:ext uri="{FF2B5EF4-FFF2-40B4-BE49-F238E27FC236}">
                <a16:creationId xmlns:a16="http://schemas.microsoft.com/office/drawing/2014/main" id="{C1D4F3CD-E9FC-D84B-A876-3F07F9461A8C}"/>
              </a:ext>
            </a:extLst>
          </p:cNvPr>
          <p:cNvSpPr txBox="1"/>
          <p:nvPr/>
        </p:nvSpPr>
        <p:spPr>
          <a:xfrm>
            <a:off x="6243026" y="7709479"/>
            <a:ext cx="43447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Building Footprint Detection</a:t>
            </a:r>
          </a:p>
        </p:txBody>
      </p:sp>
      <p:sp>
        <p:nvSpPr>
          <p:cNvPr id="21" name="Rectangle 20">
            <a:extLst>
              <a:ext uri="{FF2B5EF4-FFF2-40B4-BE49-F238E27FC236}">
                <a16:creationId xmlns:a16="http://schemas.microsoft.com/office/drawing/2014/main" id="{2586C6C5-BB08-EF4E-8A60-2903077C0BD4}"/>
              </a:ext>
            </a:extLst>
          </p:cNvPr>
          <p:cNvSpPr/>
          <p:nvPr/>
        </p:nvSpPr>
        <p:spPr>
          <a:xfrm>
            <a:off x="300038" y="1904425"/>
            <a:ext cx="11613253" cy="480131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Be concise, accurate and purposeful in what you write. Justify all your decisions, either with your data analysis or literature including model choice, parameter choice.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dirty="0">
                <a:solidFill>
                  <a:prstClr val="black"/>
                </a:solidFill>
                <a:latin typeface="Helvetica Neue Light" panose="02000403000000020004" pitchFamily="2" charset="0"/>
                <a:ea typeface="Helvetica Neue Light" panose="02000403000000020004" pitchFamily="2" charset="0"/>
              </a:rPr>
              <a:t>A excellent introduction contains the following: rationale and justification for pursuing a research question and scientific reason for selecting a particular study area. </a:t>
            </a: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Tables and Figures should be clear (readable), purposeful, captioned, and linked to the data report.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The two parts of the assessment should be seen as two extended abstracts with its own introduction, method, results, conclusion.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For the Bayesian analysis subsection, select a dataset that is of areal </a:t>
            </a:r>
            <a:r>
              <a:rPr lang="en-GB" dirty="0">
                <a:solidFill>
                  <a:prstClr val="black"/>
                </a:solidFill>
                <a:latin typeface="Helvetica Neue Light" panose="02000403000000020004" pitchFamily="2" charset="0"/>
                <a:ea typeface="Helvetica Neue Light" panose="02000403000000020004" pitchFamily="2" charset="0"/>
              </a:rPr>
              <a:t>units and apply a Bayesian Spatial risk model. Perform a risk assessment and generate mapped output for the relative risks, significance (95% credibility limits) and exceedance probabilities.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Provide an overall interpretation of the global and area-specific estimates from</a:t>
            </a:r>
            <a:r>
              <a:rPr lang="en-GB" dirty="0">
                <a:solidFill>
                  <a:prstClr val="black"/>
                </a:solidFill>
                <a:latin typeface="Helvetica Neue Light" panose="02000403000000020004" pitchFamily="2" charset="0"/>
                <a:ea typeface="Helvetica Neue Light" panose="02000403000000020004" pitchFamily="2" charset="0"/>
              </a:rPr>
              <a:t> the Bayesian model. </a:t>
            </a:r>
            <a:endPar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For the Machine learning subsection, select a dataset and the type of problem you want to answer (e.g., image classification). Remember to explain the model you will test and the pipeline you will go through. Always report the </a:t>
            </a:r>
            <a:r>
              <a:rPr kumimoji="0" lang="en-GB" sz="180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“out of sample test” set results </a:t>
            </a: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(e.g., in a table) as generalisation is key in ML.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Look at the coursework assessment criteria and please do not include actual “code” in the report.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Have fun!!!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p:txBody>
      </p:sp>
      <p:pic>
        <p:nvPicPr>
          <p:cNvPr id="11" name="Picture 10">
            <a:extLst>
              <a:ext uri="{FF2B5EF4-FFF2-40B4-BE49-F238E27FC236}">
                <a16:creationId xmlns:a16="http://schemas.microsoft.com/office/drawing/2014/main" id="{E633EAE0-7BC5-F94B-BF92-568DB5079A53}"/>
              </a:ext>
            </a:extLst>
          </p:cNvPr>
          <p:cNvPicPr>
            <a:picLocks noChangeAspect="1"/>
          </p:cNvPicPr>
          <p:nvPr/>
        </p:nvPicPr>
        <p:blipFill>
          <a:blip r:embed="rId3"/>
          <a:stretch>
            <a:fillRect/>
          </a:stretch>
        </p:blipFill>
        <p:spPr>
          <a:xfrm>
            <a:off x="0" y="0"/>
            <a:ext cx="12192000" cy="970069"/>
          </a:xfrm>
          <a:prstGeom prst="rect">
            <a:avLst/>
          </a:prstGeom>
        </p:spPr>
      </p:pic>
      <p:sp>
        <p:nvSpPr>
          <p:cNvPr id="13" name="Slide Number Placeholder 3">
            <a:extLst>
              <a:ext uri="{FF2B5EF4-FFF2-40B4-BE49-F238E27FC236}">
                <a16:creationId xmlns:a16="http://schemas.microsoft.com/office/drawing/2014/main" id="{15E74746-C4B0-2144-B245-5E0C76BBB6E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547010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3876478" y="2088872"/>
            <a:ext cx="7939470" cy="4047058"/>
          </a:xfrm>
        </p:spPr>
        <p:txBody>
          <a:bodyPr/>
          <a:lstStyle/>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Preprocess</a:t>
            </a:r>
            <a:r>
              <a:rPr lang="en-US" sz="1600" dirty="0">
                <a:latin typeface="Helvetica Neue Light" panose="02000403000000020004" pitchFamily="2" charset="0"/>
                <a:ea typeface="Helvetica Neue Light" panose="02000403000000020004" pitchFamily="2" charset="0"/>
              </a:rPr>
              <a:t> </a:t>
            </a:r>
            <a:r>
              <a:rPr lang="en-US" sz="1600" b="1" dirty="0">
                <a:latin typeface="Helvetica Neue Light" panose="02000403000000020004" pitchFamily="2" charset="0"/>
                <a:ea typeface="Helvetica Neue Light" panose="02000403000000020004" pitchFamily="2" charset="0"/>
              </a:rPr>
              <a:t>and</a:t>
            </a:r>
            <a:r>
              <a:rPr lang="en-US" sz="1600" dirty="0">
                <a:latin typeface="Helvetica Neue Light" panose="02000403000000020004" pitchFamily="2" charset="0"/>
                <a:ea typeface="Helvetica Neue Light" panose="02000403000000020004" pitchFamily="2" charset="0"/>
              </a:rPr>
              <a:t> </a:t>
            </a:r>
            <a:r>
              <a:rPr lang="en-US" sz="1600" b="1" dirty="0">
                <a:latin typeface="Helvetica Neue Light" panose="02000403000000020004" pitchFamily="2" charset="0"/>
                <a:ea typeface="Helvetica Neue Light" panose="02000403000000020004" pitchFamily="2" charset="0"/>
              </a:rPr>
              <a:t>Explore</a:t>
            </a:r>
            <a:r>
              <a:rPr lang="en-US" sz="1600" dirty="0">
                <a:latin typeface="Helvetica Neue Light" panose="02000403000000020004" pitchFamily="2" charset="0"/>
                <a:ea typeface="Helvetica Neue Light" panose="02000403000000020004" pitchFamily="2" charset="0"/>
              </a:rPr>
              <a:t> to visualize, describe and understand data, </a:t>
            </a:r>
            <a:r>
              <a:rPr lang="en-US" sz="1600" dirty="0" err="1">
                <a:latin typeface="Helvetica Neue Light" panose="02000403000000020004" pitchFamily="2" charset="0"/>
                <a:ea typeface="Helvetica Neue Light" panose="02000403000000020004" pitchFamily="2" charset="0"/>
              </a:rPr>
              <a:t>standardise</a:t>
            </a:r>
            <a:r>
              <a:rPr lang="en-US" sz="1600" dirty="0">
                <a:latin typeface="Helvetica Neue Light" panose="02000403000000020004" pitchFamily="2" charset="0"/>
                <a:ea typeface="Helvetica Neue Light" panose="02000403000000020004" pitchFamily="2" charset="0"/>
              </a:rPr>
              <a:t> to stabilize training and make features comparable.</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Resample dataset </a:t>
            </a:r>
            <a:r>
              <a:rPr lang="en-US" sz="1600" dirty="0">
                <a:latin typeface="Helvetica Neue Light" panose="02000403000000020004" pitchFamily="2" charset="0"/>
                <a:ea typeface="Helvetica Neue Light" panose="02000403000000020004" pitchFamily="2" charset="0"/>
              </a:rPr>
              <a:t>into a train, </a:t>
            </a:r>
            <a:r>
              <a:rPr lang="en-US" sz="1600" dirty="0" err="1">
                <a:latin typeface="Helvetica Neue Light" panose="02000403000000020004" pitchFamily="2" charset="0"/>
                <a:ea typeface="Helvetica Neue Light" panose="02000403000000020004" pitchFamily="2" charset="0"/>
              </a:rPr>
              <a:t>val</a:t>
            </a:r>
            <a:r>
              <a:rPr lang="en-US" sz="1600" dirty="0">
                <a:latin typeface="Helvetica Neue Light" panose="02000403000000020004" pitchFamily="2" charset="0"/>
                <a:ea typeface="Helvetica Neue Light" panose="02000403000000020004" pitchFamily="2" charset="0"/>
              </a:rPr>
              <a:t> and test set. The aim of machine learning model is to optimize out-of-sample accuracy.</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Train multiple models </a:t>
            </a:r>
            <a:r>
              <a:rPr lang="en-US" sz="1600" dirty="0">
                <a:latin typeface="Helvetica Neue Light" panose="02000403000000020004" pitchFamily="2" charset="0"/>
                <a:ea typeface="Helvetica Neue Light" panose="02000403000000020004" pitchFamily="2" charset="0"/>
              </a:rPr>
              <a:t>with different methods and features. A common research problem is to test a different method or feature.  </a:t>
            </a:r>
          </a:p>
          <a:p>
            <a:pPr marL="342900" indent="-342900">
              <a:buFont typeface="+mj-lt"/>
              <a:buAutoNum type="arabicPeriod"/>
              <a:defRPr/>
            </a:pPr>
            <a:r>
              <a:rPr lang="en-GB" sz="1600" b="1" dirty="0">
                <a:latin typeface="Helvetica Neue Light" panose="02000403000000020004" pitchFamily="2" charset="0"/>
                <a:ea typeface="Helvetica Neue Light" panose="02000403000000020004" pitchFamily="2" charset="0"/>
              </a:rPr>
              <a:t>F</a:t>
            </a:r>
            <a:r>
              <a:rPr lang="en-US" sz="1600" b="1" dirty="0">
                <a:latin typeface="Helvetica Neue Light" panose="02000403000000020004" pitchFamily="2" charset="0"/>
                <a:ea typeface="Helvetica Neue Light" panose="02000403000000020004" pitchFamily="2" charset="0"/>
              </a:rPr>
              <a:t>it </a:t>
            </a:r>
            <a:r>
              <a:rPr lang="en-US" sz="1600" dirty="0">
                <a:latin typeface="Helvetica Neue Light" panose="02000403000000020004" pitchFamily="2" charset="0"/>
                <a:ea typeface="Helvetica Neue Light" panose="02000403000000020004" pitchFamily="2" charset="0"/>
              </a:rPr>
              <a:t>models with training data, </a:t>
            </a:r>
            <a:r>
              <a:rPr lang="en-US" sz="1600" b="1" dirty="0">
                <a:latin typeface="Helvetica Neue Light" panose="02000403000000020004" pitchFamily="2" charset="0"/>
                <a:ea typeface="Helvetica Neue Light" panose="02000403000000020004" pitchFamily="2" charset="0"/>
              </a:rPr>
              <a:t>tune</a:t>
            </a:r>
            <a:r>
              <a:rPr lang="en-US" sz="1600" dirty="0">
                <a:latin typeface="Helvetica Neue Light" panose="02000403000000020004" pitchFamily="2" charset="0"/>
                <a:ea typeface="Helvetica Neue Light" panose="02000403000000020004" pitchFamily="2" charset="0"/>
              </a:rPr>
              <a:t> parameters with validation data and </a:t>
            </a:r>
            <a:r>
              <a:rPr lang="en-US" sz="1600" b="1" dirty="0">
                <a:latin typeface="Helvetica Neue Light" panose="02000403000000020004" pitchFamily="2" charset="0"/>
                <a:ea typeface="Helvetica Neue Light" panose="02000403000000020004" pitchFamily="2" charset="0"/>
              </a:rPr>
              <a:t>evaluate</a:t>
            </a:r>
            <a:r>
              <a:rPr lang="en-US" sz="1600" dirty="0">
                <a:latin typeface="Helvetica Neue Light" panose="02000403000000020004" pitchFamily="2" charset="0"/>
                <a:ea typeface="Helvetica Neue Light" panose="02000403000000020004" pitchFamily="2" charset="0"/>
              </a:rPr>
              <a:t> on test data. Check for overfitting. </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Sanity check </a:t>
            </a:r>
            <a:r>
              <a:rPr lang="en-US" sz="1600" dirty="0">
                <a:latin typeface="Helvetica Neue Light" panose="02000403000000020004" pitchFamily="2" charset="0"/>
                <a:ea typeface="Helvetica Neue Light" panose="02000403000000020004" pitchFamily="2" charset="0"/>
              </a:rPr>
              <a:t>the outputs of the final model</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Report with a table </a:t>
            </a:r>
            <a:r>
              <a:rPr lang="en-US" sz="1600" dirty="0">
                <a:latin typeface="Helvetica Neue Light" panose="02000403000000020004" pitchFamily="2" charset="0"/>
                <a:ea typeface="Helvetica Neue Light" panose="02000403000000020004" pitchFamily="2" charset="0"/>
              </a:rPr>
              <a:t>on the different models and predictive plots.</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What do the result mean</a:t>
            </a:r>
            <a:r>
              <a:rPr lang="en-US" sz="1600" dirty="0">
                <a:latin typeface="Helvetica Neue Light" panose="02000403000000020004" pitchFamily="2" charset="0"/>
                <a:ea typeface="Helvetica Neue Light" panose="02000403000000020004" pitchFamily="2" charset="0"/>
              </a:rPr>
              <a:t>? What are its implications? What are the limitations?</a:t>
            </a:r>
          </a:p>
          <a:p>
            <a:pPr marL="0" indent="0">
              <a:buNone/>
            </a:pPr>
            <a:r>
              <a:rPr lang="en-GB" sz="1600" dirty="0" err="1">
                <a:latin typeface="Helvetica Neue Light" panose="02000403000000020004" pitchFamily="2" charset="0"/>
                <a:ea typeface="Helvetica Neue Light" panose="02000403000000020004" pitchFamily="2" charset="0"/>
              </a:rPr>
              <a:t>Lones</a:t>
            </a:r>
            <a:r>
              <a:rPr lang="en-GB" sz="1600" dirty="0">
                <a:latin typeface="Helvetica Neue Light" panose="02000403000000020004" pitchFamily="2" charset="0"/>
                <a:ea typeface="Helvetica Neue Light" panose="02000403000000020004" pitchFamily="2" charset="0"/>
              </a:rPr>
              <a:t>, M. A. (2021). How to avoid machine learning pitfalls: a guide for academic researchers. </a:t>
            </a:r>
            <a:r>
              <a:rPr lang="en-GB" sz="1600" dirty="0" err="1">
                <a:latin typeface="Helvetica Neue Light" panose="02000403000000020004" pitchFamily="2" charset="0"/>
                <a:ea typeface="Helvetica Neue Light" panose="02000403000000020004" pitchFamily="2" charset="0"/>
              </a:rPr>
              <a:t>arXiv</a:t>
            </a:r>
            <a:r>
              <a:rPr lang="en-GB" sz="1600" dirty="0">
                <a:latin typeface="Helvetica Neue Light" panose="02000403000000020004" pitchFamily="2" charset="0"/>
                <a:ea typeface="Helvetica Neue Light" panose="02000403000000020004" pitchFamily="2" charset="0"/>
              </a:rPr>
              <a:t> preprint arXiv:2108.02497. https://</a:t>
            </a:r>
            <a:r>
              <a:rPr lang="en-GB" sz="1600" dirty="0" err="1">
                <a:latin typeface="Helvetica Neue Light" panose="02000403000000020004" pitchFamily="2" charset="0"/>
                <a:ea typeface="Helvetica Neue Light" panose="02000403000000020004" pitchFamily="2" charset="0"/>
              </a:rPr>
              <a:t>arxiv.org</a:t>
            </a:r>
            <a:r>
              <a:rPr lang="en-GB" sz="1600" dirty="0">
                <a:latin typeface="Helvetica Neue Light" panose="02000403000000020004" pitchFamily="2" charset="0"/>
                <a:ea typeface="Helvetica Neue Light" panose="02000403000000020004" pitchFamily="2" charset="0"/>
              </a:rPr>
              <a:t>/pdf/2108.02497.pdf</a:t>
            </a:r>
            <a:br>
              <a:rPr lang="en-GB" sz="1600" dirty="0">
                <a:latin typeface="Helvetica Neue Light" panose="02000403000000020004" pitchFamily="2" charset="0"/>
                <a:ea typeface="Helvetica Neue Light" panose="02000403000000020004" pitchFamily="2" charset="0"/>
              </a:rPr>
            </a:br>
            <a:endParaRPr lang="en-GB" sz="1600" dirty="0">
              <a:latin typeface="Helvetica Neue Light" panose="02000403000000020004" pitchFamily="2" charset="0"/>
              <a:ea typeface="Helvetica Neue Light" panose="02000403000000020004" pitchFamily="2" charset="0"/>
            </a:endParaRPr>
          </a:p>
        </p:txBody>
      </p:sp>
      <p:sp>
        <p:nvSpPr>
          <p:cNvPr id="2" name="Rectangle 1">
            <a:extLst>
              <a:ext uri="{FF2B5EF4-FFF2-40B4-BE49-F238E27FC236}">
                <a16:creationId xmlns:a16="http://schemas.microsoft.com/office/drawing/2014/main" id="{43A65CDF-7FDE-7E42-81E4-F7BCE7253866}"/>
              </a:ext>
            </a:extLst>
          </p:cNvPr>
          <p:cNvSpPr/>
          <p:nvPr/>
        </p:nvSpPr>
        <p:spPr>
          <a:xfrm>
            <a:off x="587375" y="1196975"/>
            <a:ext cx="7919476" cy="646331"/>
          </a:xfrm>
          <a:prstGeom prst="rect">
            <a:avLst/>
          </a:prstGeom>
        </p:spPr>
        <p:txBody>
          <a:bodyPr wrap="none">
            <a:spAutoFit/>
          </a:bodyPr>
          <a:lstStyle/>
          <a:p>
            <a:r>
              <a:rPr lang="en-US" sz="3600" dirty="0">
                <a:latin typeface="Helvetica Neue Light" panose="02000403000000020004" pitchFamily="2" charset="0"/>
                <a:ea typeface="Helvetica Neue Light" panose="02000403000000020004" pitchFamily="2" charset="0"/>
              </a:rPr>
              <a:t>Machine learning workflows and pitfalls</a:t>
            </a:r>
          </a:p>
        </p:txBody>
      </p:sp>
      <p:pic>
        <p:nvPicPr>
          <p:cNvPr id="4" name="Picture 3" descr="Table&#10;&#10;Description automatically generated">
            <a:extLst>
              <a:ext uri="{FF2B5EF4-FFF2-40B4-BE49-F238E27FC236}">
                <a16:creationId xmlns:a16="http://schemas.microsoft.com/office/drawing/2014/main" id="{CDD81DA9-6CD5-0343-8BAE-3B6C2E42ABDB}"/>
              </a:ext>
            </a:extLst>
          </p:cNvPr>
          <p:cNvPicPr>
            <a:picLocks noChangeAspect="1"/>
          </p:cNvPicPr>
          <p:nvPr/>
        </p:nvPicPr>
        <p:blipFill>
          <a:blip r:embed="rId3"/>
          <a:stretch>
            <a:fillRect/>
          </a:stretch>
        </p:blipFill>
        <p:spPr>
          <a:xfrm>
            <a:off x="587515" y="1902892"/>
            <a:ext cx="3288963" cy="4047058"/>
          </a:xfrm>
          <a:prstGeom prst="rect">
            <a:avLst/>
          </a:prstGeom>
        </p:spPr>
      </p:pic>
      <p:pic>
        <p:nvPicPr>
          <p:cNvPr id="3" name="Picture 2">
            <a:extLst>
              <a:ext uri="{FF2B5EF4-FFF2-40B4-BE49-F238E27FC236}">
                <a16:creationId xmlns:a16="http://schemas.microsoft.com/office/drawing/2014/main" id="{6F12A819-B2C0-2CBB-F574-3BCF02D1BB2E}"/>
              </a:ext>
            </a:extLst>
          </p:cNvPr>
          <p:cNvPicPr>
            <a:picLocks noChangeAspect="1"/>
          </p:cNvPicPr>
          <p:nvPr/>
        </p:nvPicPr>
        <p:blipFill>
          <a:blip r:embed="rId4"/>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F4BA210D-790D-6230-A723-0C57C7E4237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258244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4F25D5-39C9-8170-4A4D-CDE5BAB11754}"/>
              </a:ext>
            </a:extLst>
          </p:cNvPr>
          <p:cNvSpPr/>
          <p:nvPr/>
        </p:nvSpPr>
        <p:spPr>
          <a:xfrm>
            <a:off x="-9428"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up of a microphone&#10;&#10;Description automatically generated with medium confidence">
            <a:extLst>
              <a:ext uri="{FF2B5EF4-FFF2-40B4-BE49-F238E27FC236}">
                <a16:creationId xmlns:a16="http://schemas.microsoft.com/office/drawing/2014/main" id="{AC7B145E-B754-30AA-545E-97C356C46F32}"/>
              </a:ext>
            </a:extLst>
          </p:cNvPr>
          <p:cNvPicPr>
            <a:picLocks noChangeAspect="1"/>
          </p:cNvPicPr>
          <p:nvPr/>
        </p:nvPicPr>
        <p:blipFill>
          <a:blip r:embed="rId3">
            <a:alphaModFix amt="62000"/>
          </a:blip>
          <a:stretch>
            <a:fillRect/>
          </a:stretch>
        </p:blipFill>
        <p:spPr>
          <a:xfrm>
            <a:off x="2311400" y="1016000"/>
            <a:ext cx="7569200" cy="4826000"/>
          </a:xfrm>
          <a:prstGeom prst="rect">
            <a:avLst/>
          </a:prstGeom>
          <a:ln>
            <a:noFill/>
          </a:ln>
          <a:effectLst>
            <a:softEdge rad="112500"/>
          </a:effectLst>
        </p:spPr>
      </p:pic>
      <p:sp>
        <p:nvSpPr>
          <p:cNvPr id="5" name="Slide Number Placeholder 3">
            <a:extLst>
              <a:ext uri="{FF2B5EF4-FFF2-40B4-BE49-F238E27FC236}">
                <a16:creationId xmlns:a16="http://schemas.microsoft.com/office/drawing/2014/main" id="{8A772AEB-4006-CF66-47A5-36075B891AA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38</a:t>
            </a:fld>
            <a:endParaRPr lang="en-US" dirty="0">
              <a:solidFill>
                <a:schemeClr val="bg1"/>
              </a:solidFill>
              <a:cs typeface="ＭＳ Ｐゴシック" charset="0"/>
            </a:endParaRPr>
          </a:p>
        </p:txBody>
      </p:sp>
      <p:sp>
        <p:nvSpPr>
          <p:cNvPr id="6" name="TextBox 5">
            <a:extLst>
              <a:ext uri="{FF2B5EF4-FFF2-40B4-BE49-F238E27FC236}">
                <a16:creationId xmlns:a16="http://schemas.microsoft.com/office/drawing/2014/main" id="{7618EDF6-8C7F-808D-85CC-F3A83E205C2E}"/>
              </a:ext>
            </a:extLst>
          </p:cNvPr>
          <p:cNvSpPr txBox="1"/>
          <p:nvPr/>
        </p:nvSpPr>
        <p:spPr>
          <a:xfrm>
            <a:off x="899028" y="6215037"/>
            <a:ext cx="10916920" cy="461665"/>
          </a:xfrm>
          <a:prstGeom prst="rect">
            <a:avLst/>
          </a:prstGeom>
          <a:noFill/>
          <a:ln>
            <a:solidFill>
              <a:schemeClr val="tx1"/>
            </a:solidFill>
          </a:ln>
        </p:spPr>
        <p:txBody>
          <a:bodyPr wrap="square" rtlCol="0">
            <a:spAutoFit/>
          </a:bodyPr>
          <a:lstStyle/>
          <a:p>
            <a:pPr algn="ctr"/>
            <a:r>
              <a:rPr lang="en-GB" sz="2400" b="1" i="1" dirty="0">
                <a:solidFill>
                  <a:schemeClr val="bg1"/>
                </a:solidFill>
                <a:latin typeface="Palatino" pitchFamily="2" charset="77"/>
                <a:ea typeface="Palatino" pitchFamily="2" charset="77"/>
                <a:cs typeface="Helvetica Neue" panose="02000503000000020004" pitchFamily="2" charset="0"/>
              </a:rPr>
              <a:t>“You’re gonna carry that weight…”</a:t>
            </a:r>
          </a:p>
        </p:txBody>
      </p:sp>
    </p:spTree>
    <p:extLst>
      <p:ext uri="{BB962C8B-B14F-4D97-AF65-F5344CB8AC3E}">
        <p14:creationId xmlns:p14="http://schemas.microsoft.com/office/powerpoint/2010/main" val="111089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D88C-AF3C-0778-7FB8-AE6A606D6200}"/>
              </a:ext>
            </a:extLst>
          </p:cNvPr>
          <p:cNvSpPr txBox="1">
            <a:spLocks noChangeArrowheads="1"/>
          </p:cNvSpPr>
          <p:nvPr/>
        </p:nvSpPr>
        <p:spPr>
          <a:xfrm>
            <a:off x="160655" y="1139869"/>
            <a:ext cx="8489950" cy="5862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Definition:</a:t>
            </a:r>
          </a:p>
        </p:txBody>
      </p:sp>
      <p:sp>
        <p:nvSpPr>
          <p:cNvPr id="3" name="TextBox 2">
            <a:extLst>
              <a:ext uri="{FF2B5EF4-FFF2-40B4-BE49-F238E27FC236}">
                <a16:creationId xmlns:a16="http://schemas.microsoft.com/office/drawing/2014/main" id="{C766DE79-5ECD-35EA-79D7-67550092473F}"/>
              </a:ext>
            </a:extLst>
          </p:cNvPr>
          <p:cNvSpPr txBox="1"/>
          <p:nvPr/>
        </p:nvSpPr>
        <p:spPr>
          <a:xfrm>
            <a:off x="222201" y="1928505"/>
            <a:ext cx="11747597" cy="1569660"/>
          </a:xfrm>
          <a:prstGeom prst="rect">
            <a:avLst/>
          </a:prstGeom>
          <a:solidFill>
            <a:schemeClr val="accent1">
              <a:lumMod val="60000"/>
              <a:lumOff val="4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Research Design typically refers to the investigator’s strategy or plan for tackling a research question through collection of data, analysis and interpretation of such data, and finally a thorough discussion of that said data. In other words, or to simply put: “</a:t>
            </a:r>
            <a:r>
              <a:rPr lang="en-GB" sz="2400" b="1" dirty="0">
                <a:latin typeface="Helvetica Neue Light" panose="02000403000000020004" pitchFamily="2" charset="0"/>
                <a:ea typeface="Helvetica Neue Light" panose="02000403000000020004" pitchFamily="2" charset="0"/>
              </a:rPr>
              <a:t>… it’s someone’s blueprint for answering a research question</a:t>
            </a:r>
            <a:r>
              <a:rPr lang="en-GB" sz="2400" dirty="0">
                <a:latin typeface="Helvetica Neue Light" panose="02000403000000020004" pitchFamily="2" charset="0"/>
                <a:ea typeface="Helvetica Neue Light" panose="02000403000000020004" pitchFamily="2" charset="0"/>
              </a:rPr>
              <a:t>”</a:t>
            </a:r>
          </a:p>
        </p:txBody>
      </p:sp>
      <p:sp>
        <p:nvSpPr>
          <p:cNvPr id="4" name="TextBox 3">
            <a:extLst>
              <a:ext uri="{FF2B5EF4-FFF2-40B4-BE49-F238E27FC236}">
                <a16:creationId xmlns:a16="http://schemas.microsoft.com/office/drawing/2014/main" id="{CF971522-061B-C3DE-F9EF-EBD602E27AD2}"/>
              </a:ext>
            </a:extLst>
          </p:cNvPr>
          <p:cNvSpPr txBox="1"/>
          <p:nvPr/>
        </p:nvSpPr>
        <p:spPr>
          <a:xfrm>
            <a:off x="222201" y="3700589"/>
            <a:ext cx="11740617" cy="2585323"/>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Types of Research Design:</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b="1" dirty="0">
                <a:latin typeface="Helvetica Neue Light" panose="02000403000000020004" pitchFamily="2" charset="0"/>
                <a:ea typeface="Helvetica Neue Light" panose="02000403000000020004" pitchFamily="2" charset="0"/>
              </a:rPr>
              <a:t>Qualitative: </a:t>
            </a:r>
            <a:r>
              <a:rPr lang="en-GB" sz="1600" dirty="0">
                <a:latin typeface="Helvetica Neue Light" panose="02000403000000020004" pitchFamily="2" charset="0"/>
                <a:ea typeface="Helvetica Neue Light" panose="02000403000000020004" pitchFamily="2" charset="0"/>
              </a:rPr>
              <a:t>This area allows the investigator to gain meaningful insight (or empirical evidence) of certain phenomena through the study of non-numerical pieces of information</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b="1" dirty="0">
                <a:latin typeface="Helvetica Neue Light" panose="02000403000000020004" pitchFamily="2" charset="0"/>
                <a:ea typeface="Helvetica Neue Light" panose="02000403000000020004" pitchFamily="2" charset="0"/>
              </a:rPr>
              <a:t>Quantitative: </a:t>
            </a: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This area allows the researcher to derive meaningful insight (or empirical evidence) about certain phenomena through analysis of </a:t>
            </a:r>
            <a:r>
              <a:rPr lang="en-US" sz="1600" u="sng" dirty="0">
                <a:latin typeface="Helvetica Neue Light" panose="02000403000000020004" pitchFamily="2" charset="0"/>
                <a:ea typeface="Helvetica Neue Light" panose="02000403000000020004" pitchFamily="2" charset="0"/>
                <a:cs typeface="Helvetica Neue" panose="02000503000000020004" pitchFamily="2" charset="0"/>
              </a:rPr>
              <a:t>numerical</a:t>
            </a: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 information by use of a </a:t>
            </a:r>
            <a:r>
              <a:rPr lang="en-US" sz="1600" b="1" dirty="0">
                <a:latin typeface="Helvetica Neue Light" panose="02000403000000020004" pitchFamily="2" charset="0"/>
                <a:ea typeface="Helvetica Neue Light" panose="02000403000000020004" pitchFamily="2" charset="0"/>
                <a:cs typeface="Helvetica Neue" panose="02000503000000020004" pitchFamily="2" charset="0"/>
              </a:rPr>
              <a:t>study design</a:t>
            </a: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a:t>
            </a:r>
          </a:p>
          <a:p>
            <a:pPr marL="742950" lvl="1" indent="-285750">
              <a:buFont typeface="Wingdings" pitchFamily="2" charset="2"/>
              <a:buChar char="v"/>
            </a:pP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Descriptive studies </a:t>
            </a:r>
          </a:p>
          <a:p>
            <a:pPr marL="742950" lvl="1" indent="-285750">
              <a:buFont typeface="Wingdings" pitchFamily="2" charset="2"/>
              <a:buChar char="v"/>
            </a:pP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Observational studies</a:t>
            </a:r>
          </a:p>
          <a:p>
            <a:pPr marL="742950" lvl="1" indent="-285750">
              <a:buFont typeface="Wingdings" pitchFamily="2" charset="2"/>
              <a:buChar char="v"/>
            </a:pP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Experimental studies</a:t>
            </a:r>
          </a:p>
        </p:txBody>
      </p:sp>
      <p:pic>
        <p:nvPicPr>
          <p:cNvPr id="5" name="Picture 4">
            <a:extLst>
              <a:ext uri="{FF2B5EF4-FFF2-40B4-BE49-F238E27FC236}">
                <a16:creationId xmlns:a16="http://schemas.microsoft.com/office/drawing/2014/main" id="{5AD9AF39-BE93-A6C9-FF3A-E9C6AEF1493A}"/>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80B1F4B5-EE59-3B96-3674-1B347E96A6B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BF24E37A-0003-26E6-DFB5-74C2C3E6D38C}"/>
              </a:ext>
            </a:extLst>
          </p:cNvPr>
          <p:cNvSpPr txBox="1"/>
          <p:nvPr/>
        </p:nvSpPr>
        <p:spPr>
          <a:xfrm>
            <a:off x="5130800" y="6257503"/>
            <a:ext cx="5923280" cy="461665"/>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1200" dirty="0">
                <a:latin typeface="Helvetica Neue Light" panose="02000403000000020004" pitchFamily="2" charset="0"/>
                <a:ea typeface="Helvetica Neue Light" panose="02000403000000020004" pitchFamily="2" charset="0"/>
              </a:rPr>
              <a:t>For </a:t>
            </a:r>
            <a:r>
              <a:rPr lang="en-GB" sz="1200" b="1" dirty="0">
                <a:latin typeface="Helvetica Neue Light" panose="02000403000000020004" pitchFamily="2" charset="0"/>
                <a:ea typeface="Helvetica Neue Light" panose="02000403000000020004" pitchFamily="2" charset="0"/>
              </a:rPr>
              <a:t>quantitative research</a:t>
            </a:r>
            <a:r>
              <a:rPr lang="en-GB" sz="1200" dirty="0">
                <a:latin typeface="Helvetica Neue Light" panose="02000403000000020004" pitchFamily="2" charset="0"/>
                <a:ea typeface="Helvetica Neue Light" panose="02000403000000020004" pitchFamily="2" charset="0"/>
              </a:rPr>
              <a:t>, the purpose is to establish </a:t>
            </a:r>
            <a:r>
              <a:rPr lang="en-GB" sz="1200" b="1" dirty="0">
                <a:latin typeface="Helvetica Neue Light" panose="02000403000000020004" pitchFamily="2" charset="0"/>
                <a:ea typeface="Helvetica Neue Light" panose="02000403000000020004" pitchFamily="2" charset="0"/>
              </a:rPr>
              <a:t>AT LEAST </a:t>
            </a:r>
            <a:r>
              <a:rPr lang="en-GB" sz="1200" dirty="0">
                <a:latin typeface="Helvetica Neue Light" panose="02000403000000020004" pitchFamily="2" charset="0"/>
                <a:ea typeface="Helvetica Neue Light" panose="02000403000000020004" pitchFamily="2" charset="0"/>
              </a:rPr>
              <a:t>one of three things: 1.) Evidence of causality (or an association); 2.) Internal validity; and/or 3.) External validity. </a:t>
            </a:r>
          </a:p>
        </p:txBody>
      </p:sp>
    </p:spTree>
    <p:extLst>
      <p:ext uri="{BB962C8B-B14F-4D97-AF65-F5344CB8AC3E}">
        <p14:creationId xmlns:p14="http://schemas.microsoft.com/office/powerpoint/2010/main" val="226172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C7066F-4D42-F844-AEFA-CE7BCBF674EB}"/>
              </a:ext>
            </a:extLst>
          </p:cNvPr>
          <p:cNvGraphicFramePr>
            <a:graphicFrameLocks noGrp="1"/>
          </p:cNvGraphicFramePr>
          <p:nvPr>
            <p:extLst>
              <p:ext uri="{D42A27DB-BD31-4B8C-83A1-F6EECF244321}">
                <p14:modId xmlns:p14="http://schemas.microsoft.com/office/powerpoint/2010/main" val="4114107612"/>
              </p:ext>
            </p:extLst>
          </p:nvPr>
        </p:nvGraphicFramePr>
        <p:xfrm>
          <a:off x="116541" y="2097330"/>
          <a:ext cx="11958917" cy="3165418"/>
        </p:xfrm>
        <a:graphic>
          <a:graphicData uri="http://schemas.openxmlformats.org/drawingml/2006/table">
            <a:tbl>
              <a:tblPr firstRow="1" bandRow="1">
                <a:tableStyleId>{5940675A-B579-460E-94D1-54222C63F5DA}</a:tableStyleId>
              </a:tblPr>
              <a:tblGrid>
                <a:gridCol w="1987078">
                  <a:extLst>
                    <a:ext uri="{9D8B030D-6E8A-4147-A177-3AD203B41FA5}">
                      <a16:colId xmlns:a16="http://schemas.microsoft.com/office/drawing/2014/main" val="4259901537"/>
                    </a:ext>
                  </a:extLst>
                </a:gridCol>
                <a:gridCol w="4502823">
                  <a:extLst>
                    <a:ext uri="{9D8B030D-6E8A-4147-A177-3AD203B41FA5}">
                      <a16:colId xmlns:a16="http://schemas.microsoft.com/office/drawing/2014/main" val="939083677"/>
                    </a:ext>
                  </a:extLst>
                </a:gridCol>
                <a:gridCol w="5469016">
                  <a:extLst>
                    <a:ext uri="{9D8B030D-6E8A-4147-A177-3AD203B41FA5}">
                      <a16:colId xmlns:a16="http://schemas.microsoft.com/office/drawing/2014/main" val="2171245584"/>
                    </a:ext>
                  </a:extLst>
                </a:gridCol>
              </a:tblGrid>
              <a:tr h="575503">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Type</a:t>
                      </a:r>
                    </a:p>
                  </a:txBody>
                  <a:tcPr/>
                </a:tc>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Study Design</a:t>
                      </a:r>
                    </a:p>
                  </a:txBody>
                  <a:tcPr/>
                </a:tc>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Properties</a:t>
                      </a:r>
                    </a:p>
                  </a:txBody>
                  <a:tcPr/>
                </a:tc>
                <a:extLst>
                  <a:ext uri="{0D108BD9-81ED-4DB2-BD59-A6C34878D82A}">
                    <a16:rowId xmlns:a16="http://schemas.microsoft.com/office/drawing/2014/main" val="4076964978"/>
                  </a:ext>
                </a:extLst>
              </a:tr>
              <a:tr h="791315">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Descriptive</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Ecological (or geographic)***</a:t>
                      </a:r>
                    </a:p>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Cross-sectional</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Identify certain characteristics </a:t>
                      </a:r>
                    </a:p>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Initial steps for searching the risk factors</a:t>
                      </a:r>
                    </a:p>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Generating further hypothesis </a:t>
                      </a:r>
                    </a:p>
                  </a:txBody>
                  <a:tcPr/>
                </a:tc>
                <a:extLst>
                  <a:ext uri="{0D108BD9-81ED-4DB2-BD59-A6C34878D82A}">
                    <a16:rowId xmlns:a16="http://schemas.microsoft.com/office/drawing/2014/main" val="3902815494"/>
                  </a:ext>
                </a:extLst>
              </a:tr>
              <a:tr h="883035">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Observational</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Case-control</a:t>
                      </a:r>
                    </a:p>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Cohort (or longitudinal)</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Observe the effect of a risk factor(s)</a:t>
                      </a:r>
                    </a:p>
                  </a:txBody>
                  <a:tcPr/>
                </a:tc>
                <a:extLst>
                  <a:ext uri="{0D108BD9-81ED-4DB2-BD59-A6C34878D82A}">
                    <a16:rowId xmlns:a16="http://schemas.microsoft.com/office/drawing/2014/main" val="3261869714"/>
                  </a:ext>
                </a:extLst>
              </a:tr>
              <a:tr h="654711">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Experimental</a:t>
                      </a:r>
                    </a:p>
                  </a:txBody>
                  <a:tcPr/>
                </a:tc>
                <a:tc>
                  <a:txBody>
                    <a:bodyPr/>
                    <a:lstStyle/>
                    <a:p>
                      <a:pPr marL="342900" indent="-342900">
                        <a:buFont typeface="Arial" panose="020B0604020202020204" pitchFamily="34" charset="0"/>
                        <a:buChar char="•"/>
                      </a:pPr>
                      <a:r>
                        <a:rPr lang="en-GB" sz="2000" b="0" i="0" noProof="0" dirty="0">
                          <a:latin typeface="Helvetica Neue Thin" panose="020B0403020202020204" pitchFamily="34" charset="0"/>
                          <a:ea typeface="Helvetica Neue Thin" panose="020B0403020202020204" pitchFamily="34" charset="0"/>
                          <a:cs typeface="Helvetica Neue" panose="02000503000000020004" pitchFamily="2" charset="0"/>
                        </a:rPr>
                        <a:t>Randomised</a:t>
                      </a: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 control trials (RCT)*</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Observe the effect of diagnostic test, or other intervention in a group</a:t>
                      </a:r>
                    </a:p>
                  </a:txBody>
                  <a:tcPr/>
                </a:tc>
                <a:extLst>
                  <a:ext uri="{0D108BD9-81ED-4DB2-BD59-A6C34878D82A}">
                    <a16:rowId xmlns:a16="http://schemas.microsoft.com/office/drawing/2014/main" val="2120326"/>
                  </a:ext>
                </a:extLst>
              </a:tr>
            </a:tbl>
          </a:graphicData>
        </a:graphic>
      </p:graphicFrame>
      <p:sp>
        <p:nvSpPr>
          <p:cNvPr id="5" name="Title 1">
            <a:extLst>
              <a:ext uri="{FF2B5EF4-FFF2-40B4-BE49-F238E27FC236}">
                <a16:creationId xmlns:a16="http://schemas.microsoft.com/office/drawing/2014/main" id="{15394AA8-953B-FF48-AC6B-A77E54D0412D}"/>
              </a:ext>
            </a:extLst>
          </p:cNvPr>
          <p:cNvSpPr>
            <a:spLocks noGrp="1"/>
          </p:cNvSpPr>
          <p:nvPr>
            <p:ph type="title"/>
          </p:nvPr>
        </p:nvSpPr>
        <p:spPr>
          <a:xfrm>
            <a:off x="107576" y="1190958"/>
            <a:ext cx="10515600" cy="685483"/>
          </a:xfrm>
        </p:spPr>
        <p:txBody>
          <a:bodyPr/>
          <a:lstStyle/>
          <a:p>
            <a:r>
              <a:rPr lang="en-US" sz="3200" dirty="0">
                <a:latin typeface="Helvetica Neue Light" panose="02000403000000020004" pitchFamily="2" charset="0"/>
                <a:ea typeface="Helvetica Neue Light" panose="02000403000000020004" pitchFamily="2" charset="0"/>
                <a:cs typeface="Helvetica Neue" panose="02000503000000020004" pitchFamily="2" charset="0"/>
              </a:rPr>
              <a:t>Types of Study Design </a:t>
            </a:r>
          </a:p>
        </p:txBody>
      </p:sp>
      <p:sp>
        <p:nvSpPr>
          <p:cNvPr id="6" name="TextBox 5">
            <a:extLst>
              <a:ext uri="{FF2B5EF4-FFF2-40B4-BE49-F238E27FC236}">
                <a16:creationId xmlns:a16="http://schemas.microsoft.com/office/drawing/2014/main" id="{77D5FA1C-19D3-974F-8AED-43C580E1A977}"/>
              </a:ext>
            </a:extLst>
          </p:cNvPr>
          <p:cNvSpPr txBox="1"/>
          <p:nvPr/>
        </p:nvSpPr>
        <p:spPr>
          <a:xfrm>
            <a:off x="107576" y="5483637"/>
            <a:ext cx="8528424" cy="400110"/>
          </a:xfrm>
          <a:prstGeom prst="rect">
            <a:avLst/>
          </a:prstGeom>
          <a:noFill/>
        </p:spPr>
        <p:txBody>
          <a:bodyPr wrap="square" rtlCol="0">
            <a:spAutoFit/>
          </a:bodyPr>
          <a:lstStyle/>
          <a:p>
            <a:r>
              <a:rPr lang="en-US" sz="2000" b="1" dirty="0">
                <a:latin typeface="HELVETICA NEUE LIGHT" panose="02000403000000020004" pitchFamily="2" charset="0"/>
                <a:ea typeface="HELVETICA NEUE LIGHT" panose="02000403000000020004" pitchFamily="2" charset="0"/>
                <a:cs typeface="Helvetica Neue" panose="02000503000000020004" pitchFamily="2" charset="0"/>
              </a:rPr>
              <a:t>Pilot study is a special cases as it could be anyone of these study designs </a:t>
            </a:r>
          </a:p>
        </p:txBody>
      </p:sp>
      <p:pic>
        <p:nvPicPr>
          <p:cNvPr id="2" name="Picture 1">
            <a:extLst>
              <a:ext uri="{FF2B5EF4-FFF2-40B4-BE49-F238E27FC236}">
                <a16:creationId xmlns:a16="http://schemas.microsoft.com/office/drawing/2014/main" id="{9C477FD2-DBB6-2436-CA1F-521796CCCE10}"/>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FD645FB2-84FF-4AD2-2C10-7AE30AD96DC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4460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Ecological </a:t>
            </a:r>
            <a:r>
              <a:rPr lang="en-US" sz="3200" b="1" dirty="0">
                <a:latin typeface="HELVETICA NEUE LIGHT" panose="02000403000000020004" pitchFamily="2" charset="0"/>
                <a:ea typeface="HELVETICA NEUE LIGHT" panose="02000403000000020004" pitchFamily="2" charset="0"/>
              </a:rPr>
              <a:t>study</a:t>
            </a: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2823011"/>
            <a:ext cx="11490960" cy="3373121"/>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Key characteristics:</a:t>
            </a:r>
          </a:p>
          <a:p>
            <a:pPr marL="0" indent="0">
              <a:buNone/>
            </a:pPr>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An ecological study can be integrated within a </a:t>
            </a:r>
            <a:r>
              <a:rPr lang="en-US" sz="2400" b="1" dirty="0">
                <a:latin typeface="HELVETICA NEUE LIGHT" panose="02000403000000020004" pitchFamily="2" charset="0"/>
                <a:ea typeface="HELVETICA NEUE LIGHT" panose="02000403000000020004" pitchFamily="2" charset="0"/>
              </a:rPr>
              <a:t>cross-sectional</a:t>
            </a:r>
            <a:r>
              <a:rPr lang="en-US" sz="2400" dirty="0">
                <a:latin typeface="Helvetica Neue Light" panose="02000403000000020004" pitchFamily="2" charset="0"/>
                <a:ea typeface="Helvetica Neue Light" panose="02000403000000020004" pitchFamily="2" charset="0"/>
              </a:rPr>
              <a:t> or </a:t>
            </a:r>
            <a:r>
              <a:rPr lang="en-US" sz="2400" b="1" dirty="0">
                <a:latin typeface="HELVETICA NEUE LIGHT" panose="02000403000000020004" pitchFamily="2" charset="0"/>
                <a:ea typeface="HELVETICA NEUE LIGHT" panose="02000403000000020004" pitchFamily="2" charset="0"/>
              </a:rPr>
              <a:t>longitudinal</a:t>
            </a:r>
            <a:r>
              <a:rPr lang="en-US" sz="2400" dirty="0">
                <a:latin typeface="Helvetica Neue Light" panose="02000403000000020004" pitchFamily="2" charset="0"/>
                <a:ea typeface="Helvetica Neue Light" panose="02000403000000020004" pitchFamily="2" charset="0"/>
              </a:rPr>
              <a:t> framework</a:t>
            </a:r>
          </a:p>
          <a:p>
            <a:r>
              <a:rPr lang="en-US" sz="2400" dirty="0">
                <a:latin typeface="Helvetica Neue Light" panose="02000403000000020004" pitchFamily="2" charset="0"/>
                <a:ea typeface="Helvetica Neue Light" panose="02000403000000020004" pitchFamily="2" charset="0"/>
              </a:rPr>
              <a:t>There is a geographical component, which opens doors for </a:t>
            </a:r>
            <a:r>
              <a:rPr lang="en-US" sz="2400" b="1" dirty="0">
                <a:latin typeface="HELVETICA NEUE LIGHT" panose="02000403000000020004" pitchFamily="2" charset="0"/>
                <a:ea typeface="HELVETICA NEUE LIGHT" panose="02000403000000020004" pitchFamily="2" charset="0"/>
              </a:rPr>
              <a:t>spatial analysis</a:t>
            </a:r>
            <a:r>
              <a:rPr lang="en-US" sz="2400" dirty="0">
                <a:latin typeface="Helvetica Neue Light" panose="02000403000000020004" pitchFamily="2" charset="0"/>
                <a:ea typeface="Helvetica Neue Light" panose="02000403000000020004" pitchFamily="2" charset="0"/>
              </a:rPr>
              <a:t> and </a:t>
            </a:r>
            <a:r>
              <a:rPr lang="en-US" sz="2400" b="1" dirty="0">
                <a:latin typeface="HELVETICA NEUE LIGHT" panose="02000403000000020004" pitchFamily="2" charset="0"/>
                <a:ea typeface="HELVETICA NEUE LIGHT" panose="02000403000000020004" pitchFamily="2" charset="0"/>
              </a:rPr>
              <a:t>mapping</a:t>
            </a:r>
          </a:p>
          <a:p>
            <a:r>
              <a:rPr lang="en-US" sz="2400" dirty="0">
                <a:latin typeface="Helvetica Neue Light" panose="02000403000000020004" pitchFamily="2" charset="0"/>
                <a:ea typeface="Helvetica Neue Light" panose="02000403000000020004" pitchFamily="2" charset="0"/>
              </a:rPr>
              <a:t>Its descriptive analysis can be used to </a:t>
            </a:r>
            <a:r>
              <a:rPr lang="en-US" sz="2400" b="1" dirty="0">
                <a:latin typeface="HELVETICA NEUE LIGHT" panose="02000403000000020004" pitchFamily="2" charset="0"/>
                <a:ea typeface="HELVETICA NEUE LIGHT" panose="02000403000000020004" pitchFamily="2" charset="0"/>
              </a:rPr>
              <a:t>generate more hypothesis</a:t>
            </a:r>
            <a:r>
              <a:rPr lang="en-US" sz="2400" dirty="0">
                <a:latin typeface="Helvetica Neue Light" panose="02000403000000020004" pitchFamily="2" charset="0"/>
                <a:ea typeface="Helvetica Neue Light" panose="02000403000000020004" pitchFamily="2" charset="0"/>
              </a:rPr>
              <a:t> about the study population</a:t>
            </a: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1613990"/>
          </a:xfrm>
          <a:prstGeom prst="rect">
            <a:avLst/>
          </a:prstGeom>
          <a:solidFill>
            <a:schemeClr val="accent1">
              <a:lumMod val="20000"/>
              <a:lumOff val="80000"/>
            </a:schemeClr>
          </a:solid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Ecological study </a:t>
            </a:r>
            <a:r>
              <a:rPr lang="en-US" sz="2400" b="1" dirty="0">
                <a:latin typeface="Helvetica Neue Light" panose="02000403000000020004" pitchFamily="2" charset="0"/>
                <a:ea typeface="Helvetica Neue Light" panose="02000403000000020004" pitchFamily="2" charset="0"/>
              </a:rPr>
              <a:t>design </a:t>
            </a:r>
            <a:r>
              <a:rPr lang="en-US" sz="2400" dirty="0">
                <a:latin typeface="Helvetica Neue Light" panose="02000403000000020004" pitchFamily="2" charset="0"/>
                <a:ea typeface="Helvetica Neue Light" panose="02000403000000020004" pitchFamily="2" charset="0"/>
              </a:rPr>
              <a:t>is a type </a:t>
            </a:r>
            <a:r>
              <a:rPr lang="en-US" sz="2400" b="1" dirty="0">
                <a:latin typeface="Helvetica Neue Light" panose="02000403000000020004" pitchFamily="2" charset="0"/>
                <a:ea typeface="Helvetica Neue Light" panose="02000403000000020004" pitchFamily="2" charset="0"/>
              </a:rPr>
              <a:t>descriptive study</a:t>
            </a:r>
            <a:r>
              <a:rPr lang="en-US" sz="2400" dirty="0">
                <a:latin typeface="Helvetica Neue Light" panose="02000403000000020004" pitchFamily="2" charset="0"/>
                <a:ea typeface="Helvetica Neue Light" panose="02000403000000020004" pitchFamily="2" charset="0"/>
              </a:rPr>
              <a:t>, where the population under investigation are </a:t>
            </a:r>
            <a:r>
              <a:rPr lang="en-GB" sz="2400" dirty="0">
                <a:latin typeface="Helvetica Neue Light" panose="02000403000000020004" pitchFamily="2" charset="0"/>
                <a:ea typeface="Helvetica Neue Light" panose="02000403000000020004" pitchFamily="2" charset="0"/>
              </a:rPr>
              <a:t>analysed</a:t>
            </a:r>
            <a:r>
              <a:rPr lang="en-US" sz="2400" dirty="0">
                <a:latin typeface="Helvetica Neue Light" panose="02000403000000020004" pitchFamily="2" charset="0"/>
                <a:ea typeface="Helvetica Neue Light" panose="02000403000000020004" pitchFamily="2" charset="0"/>
              </a:rPr>
              <a:t> as groups, or aggregated units, rather than at an individual units. Aggregated units of data may include levels at a street-, postcode-, regional or even country-level</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752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3ACA-87FF-2543-8A92-B29F82E7A30E}"/>
              </a:ext>
            </a:extLst>
          </p:cNvPr>
          <p:cNvSpPr>
            <a:spLocks noGrp="1"/>
          </p:cNvSpPr>
          <p:nvPr>
            <p:ph type="title"/>
          </p:nvPr>
        </p:nvSpPr>
        <p:spPr>
          <a:xfrm>
            <a:off x="0" y="62507"/>
            <a:ext cx="9540240" cy="508000"/>
          </a:xfrm>
        </p:spPr>
        <p:txBody>
          <a:bodyPr>
            <a:normAutofit/>
          </a:bodyPr>
          <a:lstStyle/>
          <a:p>
            <a:r>
              <a:rPr lang="en-US" sz="2400" b="1" dirty="0">
                <a:latin typeface="HELVETICA NEUE LIGHT" panose="02000403000000020004" pitchFamily="2" charset="0"/>
                <a:ea typeface="HELVETICA NEUE LIGHT" panose="02000403000000020004" pitchFamily="2" charset="0"/>
              </a:rPr>
              <a:t>Ecological study: Regional variation in skin cancer incidence in the UK</a:t>
            </a:r>
          </a:p>
        </p:txBody>
      </p:sp>
      <p:pic>
        <p:nvPicPr>
          <p:cNvPr id="5" name="Picture 4">
            <a:extLst>
              <a:ext uri="{FF2B5EF4-FFF2-40B4-BE49-F238E27FC236}">
                <a16:creationId xmlns:a16="http://schemas.microsoft.com/office/drawing/2014/main" id="{34988309-1F21-E74E-B4AF-8604855B7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10" y="800287"/>
            <a:ext cx="6805740" cy="4911102"/>
          </a:xfrm>
          <a:prstGeom prst="rect">
            <a:avLst/>
          </a:prstGeom>
        </p:spPr>
      </p:pic>
      <p:pic>
        <p:nvPicPr>
          <p:cNvPr id="15" name="Picture 14">
            <a:extLst>
              <a:ext uri="{FF2B5EF4-FFF2-40B4-BE49-F238E27FC236}">
                <a16:creationId xmlns:a16="http://schemas.microsoft.com/office/drawing/2014/main" id="{C63D060F-BBFF-7E49-BC58-38402395A6ED}"/>
              </a:ext>
            </a:extLst>
          </p:cNvPr>
          <p:cNvPicPr>
            <a:picLocks noChangeAspect="1"/>
          </p:cNvPicPr>
          <p:nvPr/>
        </p:nvPicPr>
        <p:blipFill rotWithShape="1">
          <a:blip r:embed="rId3">
            <a:extLst>
              <a:ext uri="{28A0092B-C50C-407E-A947-70E740481C1C}">
                <a14:useLocalDpi xmlns:a14="http://schemas.microsoft.com/office/drawing/2010/main" val="0"/>
              </a:ext>
            </a:extLst>
          </a:blip>
          <a:srcRect r="73684"/>
          <a:stretch/>
        </p:blipFill>
        <p:spPr>
          <a:xfrm>
            <a:off x="8454669" y="800287"/>
            <a:ext cx="1874792" cy="5711389"/>
          </a:xfrm>
          <a:prstGeom prst="rect">
            <a:avLst/>
          </a:prstGeom>
        </p:spPr>
      </p:pic>
      <p:pic>
        <p:nvPicPr>
          <p:cNvPr id="16" name="Picture 15">
            <a:extLst>
              <a:ext uri="{FF2B5EF4-FFF2-40B4-BE49-F238E27FC236}">
                <a16:creationId xmlns:a16="http://schemas.microsoft.com/office/drawing/2014/main" id="{C872F697-5357-6143-9D59-92AE18EE487E}"/>
              </a:ext>
            </a:extLst>
          </p:cNvPr>
          <p:cNvPicPr>
            <a:picLocks noChangeAspect="1"/>
          </p:cNvPicPr>
          <p:nvPr/>
        </p:nvPicPr>
        <p:blipFill rotWithShape="1">
          <a:blip r:embed="rId3">
            <a:extLst>
              <a:ext uri="{28A0092B-C50C-407E-A947-70E740481C1C}">
                <a14:useLocalDpi xmlns:a14="http://schemas.microsoft.com/office/drawing/2010/main" val="0"/>
              </a:ext>
            </a:extLst>
          </a:blip>
          <a:srcRect l="81125" r="536"/>
          <a:stretch/>
        </p:blipFill>
        <p:spPr>
          <a:xfrm>
            <a:off x="10329461" y="800287"/>
            <a:ext cx="1306527" cy="5711389"/>
          </a:xfrm>
          <a:prstGeom prst="rect">
            <a:avLst/>
          </a:prstGeom>
        </p:spPr>
      </p:pic>
      <p:sp>
        <p:nvSpPr>
          <p:cNvPr id="18" name="TextBox 17">
            <a:extLst>
              <a:ext uri="{FF2B5EF4-FFF2-40B4-BE49-F238E27FC236}">
                <a16:creationId xmlns:a16="http://schemas.microsoft.com/office/drawing/2014/main" id="{C73A3944-E7EA-9445-B723-A624557DFDB4}"/>
              </a:ext>
            </a:extLst>
          </p:cNvPr>
          <p:cNvSpPr txBox="1"/>
          <p:nvPr/>
        </p:nvSpPr>
        <p:spPr>
          <a:xfrm>
            <a:off x="253466" y="5802829"/>
            <a:ext cx="7799294" cy="738664"/>
          </a:xfrm>
          <a:prstGeom prst="rect">
            <a:avLst/>
          </a:prstGeom>
          <a:noFill/>
        </p:spPr>
        <p:txBody>
          <a:bodyPr wrap="square" rtlCol="0">
            <a:spAutoFit/>
          </a:bodyPr>
          <a:lstStyle/>
          <a:p>
            <a:r>
              <a:rPr lang="en-GB" sz="1400" b="1" dirty="0">
                <a:latin typeface="HELVETICA NEUE LIGHT" panose="02000403000000020004" pitchFamily="2" charset="0"/>
                <a:ea typeface="HELVETICA NEUE LIGHT" panose="02000403000000020004" pitchFamily="2" charset="0"/>
              </a:rPr>
              <a:t>Figure 1: Shows incidence age-sex standardised rates of skin cancer across SHA in the United Kingdom. The table on left panel show year-on-year, regional, and areal-levels of deprivation in association with skin cancer  </a:t>
            </a:r>
          </a:p>
        </p:txBody>
      </p:sp>
      <p:sp>
        <p:nvSpPr>
          <p:cNvPr id="3" name="TextBox 2">
            <a:extLst>
              <a:ext uri="{FF2B5EF4-FFF2-40B4-BE49-F238E27FC236}">
                <a16:creationId xmlns:a16="http://schemas.microsoft.com/office/drawing/2014/main" id="{0BBC6AAB-AB55-BE36-5132-EA5EC53E4C23}"/>
              </a:ext>
            </a:extLst>
          </p:cNvPr>
          <p:cNvSpPr txBox="1"/>
          <p:nvPr/>
        </p:nvSpPr>
        <p:spPr>
          <a:xfrm>
            <a:off x="9692640" y="62507"/>
            <a:ext cx="210312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hlinkClick r:id="rId4"/>
              </a:rPr>
              <a:t>Musah et al., 2013</a:t>
            </a:r>
            <a:endParaRPr lang="en-GB"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57968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Cross-sectional </a:t>
            </a:r>
            <a:r>
              <a:rPr lang="en-US" sz="3200" b="1" dirty="0">
                <a:latin typeface="HELVETICA NEUE LIGHT" panose="02000403000000020004" pitchFamily="2" charset="0"/>
                <a:ea typeface="HELVETICA NEUE LIGHT" panose="02000403000000020004" pitchFamily="2" charset="0"/>
              </a:rPr>
              <a:t>study</a:t>
            </a: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2497891"/>
            <a:ext cx="11490960" cy="3373121"/>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Key characteristics:</a:t>
            </a:r>
          </a:p>
          <a:p>
            <a:pPr marL="0" indent="0">
              <a:buNone/>
            </a:pPr>
            <a:endParaRPr lang="en-US" sz="2400" dirty="0">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100" dirty="0">
                <a:latin typeface="Helvetica Neue Light" panose="02000403000000020004" pitchFamily="2" charset="0"/>
                <a:ea typeface="Helvetica Neue Light" panose="02000403000000020004" pitchFamily="2" charset="0"/>
              </a:rPr>
              <a:t>Use of routinely collected data to perform large study</a:t>
            </a:r>
          </a:p>
          <a:p>
            <a:pPr>
              <a:buFont typeface="Arial" panose="020B0604020202020204" pitchFamily="34" charset="0"/>
              <a:buChar char="•"/>
            </a:pPr>
            <a:r>
              <a:rPr lang="en-US" sz="2100" dirty="0">
                <a:latin typeface="Helvetica Neue Light" panose="02000403000000020004" pitchFamily="2" charset="0"/>
                <a:ea typeface="Helvetica Neue Light" panose="02000403000000020004" pitchFamily="2" charset="0"/>
              </a:rPr>
              <a:t>It is the cheapest option among other study designs</a:t>
            </a:r>
          </a:p>
          <a:p>
            <a:pPr>
              <a:buFont typeface="Arial" panose="020B0604020202020204" pitchFamily="34" charset="0"/>
              <a:buChar char="•"/>
            </a:pPr>
            <a:r>
              <a:rPr lang="en-US" sz="2100" dirty="0">
                <a:latin typeface="Helvetica Neue Light" panose="02000403000000020004" pitchFamily="2" charset="0"/>
                <a:ea typeface="Helvetica Neue Light" panose="02000403000000020004" pitchFamily="2" charset="0"/>
              </a:rPr>
              <a:t>Questions can be asked to collect information retrospectively at a specific time point</a:t>
            </a:r>
          </a:p>
          <a:p>
            <a:pPr>
              <a:buFont typeface="Arial" panose="020B0604020202020204" pitchFamily="34" charset="0"/>
              <a:buChar char="•"/>
            </a:pPr>
            <a:r>
              <a:rPr lang="en-US" sz="2100" dirty="0">
                <a:latin typeface="Helvetica Neue Light" panose="02000403000000020004" pitchFamily="2" charset="0"/>
                <a:ea typeface="Helvetica Neue Light" panose="02000403000000020004" pitchFamily="2" charset="0"/>
              </a:rPr>
              <a:t>Can be an analysis of individual units or aggregated units</a:t>
            </a:r>
          </a:p>
          <a:p>
            <a:pPr marL="0" indent="0">
              <a:buNone/>
            </a:pPr>
            <a:endParaRPr lang="en-US" sz="2100" dirty="0">
              <a:latin typeface="Century" panose="02040604050505020304" pitchFamily="18" charset="0"/>
            </a:endParaRP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1200329"/>
          </a:xfrm>
          <a:prstGeom prst="rect">
            <a:avLst/>
          </a:prstGeom>
          <a:solidFill>
            <a:schemeClr val="accent1">
              <a:lumMod val="20000"/>
              <a:lumOff val="80000"/>
            </a:schemeClr>
          </a:solidFill>
        </p:spPr>
        <p:txBody>
          <a:bodyPr wrap="square" rtlCol="0">
            <a:spAutoFit/>
          </a:bodyPr>
          <a:lstStyle/>
          <a:p>
            <a:r>
              <a:rPr lang="en-GB" sz="2400" dirty="0">
                <a:latin typeface="Helvetica Neue Light" panose="02000403000000020004" pitchFamily="2" charset="0"/>
                <a:ea typeface="Helvetica Neue Light" panose="02000403000000020004" pitchFamily="2" charset="0"/>
              </a:rPr>
              <a:t>Cross-sectional survey is a type of descriptive study that analyses data from a population at a specific point of time. Alternatively called ‘transverse’ or ‘prevalence’ study.</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61937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1180035" y="94747"/>
            <a:ext cx="9621942" cy="369332"/>
          </a:xfrm>
          <a:prstGeom prst="rect">
            <a:avLst/>
          </a:prstGeom>
          <a:noFill/>
        </p:spPr>
        <p:txBody>
          <a:bodyPr wrap="square">
            <a:spAutoFit/>
          </a:bodyPr>
          <a:lstStyle/>
          <a:p>
            <a:pPr marL="0" indent="0" algn="ctr">
              <a:buNone/>
            </a:pPr>
            <a:r>
              <a:rPr lang="en-GB" sz="1800" b="1" dirty="0">
                <a:latin typeface="Helvetica Neue Thin" panose="020B0403020202020204" pitchFamily="34" charset="0"/>
                <a:ea typeface="Helvetica Neue Thin" panose="020B0403020202020204" pitchFamily="34" charset="0"/>
              </a:rPr>
              <a:t>Development Frontiers in Crime, Livelihoods and Urban Poverty in Nigeria (FCLP) [1]</a:t>
            </a:r>
          </a:p>
        </p:txBody>
      </p:sp>
      <p:pic>
        <p:nvPicPr>
          <p:cNvPr id="5" name="Picture 4" descr="A group of people sitting on a bench&#10;&#10;Description automatically generated with low confidence">
            <a:extLst>
              <a:ext uri="{FF2B5EF4-FFF2-40B4-BE49-F238E27FC236}">
                <a16:creationId xmlns:a16="http://schemas.microsoft.com/office/drawing/2014/main" id="{2F3BE196-86AA-1C4E-A51F-67CA60DFA94B}"/>
              </a:ext>
            </a:extLst>
          </p:cNvPr>
          <p:cNvPicPr>
            <a:picLocks noChangeAspect="1"/>
          </p:cNvPicPr>
          <p:nvPr/>
        </p:nvPicPr>
        <p:blipFill>
          <a:blip r:embed="rId3"/>
          <a:stretch>
            <a:fillRect/>
          </a:stretch>
        </p:blipFill>
        <p:spPr>
          <a:xfrm>
            <a:off x="2126252" y="725690"/>
            <a:ext cx="7729509" cy="4347849"/>
          </a:xfrm>
          <a:prstGeom prst="rect">
            <a:avLst/>
          </a:prstGeom>
        </p:spPr>
      </p:pic>
      <p:sp>
        <p:nvSpPr>
          <p:cNvPr id="6" name="TextBox 5">
            <a:extLst>
              <a:ext uri="{FF2B5EF4-FFF2-40B4-BE49-F238E27FC236}">
                <a16:creationId xmlns:a16="http://schemas.microsoft.com/office/drawing/2014/main" id="{C6B0A6F0-FBAD-3645-8396-ADB2BA9AEB99}"/>
              </a:ext>
            </a:extLst>
          </p:cNvPr>
          <p:cNvSpPr txBox="1"/>
          <p:nvPr/>
        </p:nvSpPr>
        <p:spPr>
          <a:xfrm>
            <a:off x="10299066" y="79359"/>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6"/>
              </a:rPr>
              <a:t>Umar et al, 2017</a:t>
            </a:r>
            <a:endParaRPr lang="en-GB" sz="1100" dirty="0">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6F768D7C-B128-A64C-906A-54467B20D0F1}"/>
              </a:ext>
            </a:extLst>
          </p:cNvPr>
          <p:cNvSpPr txBox="1"/>
          <p:nvPr/>
        </p:nvSpPr>
        <p:spPr>
          <a:xfrm>
            <a:off x="2126252" y="5172396"/>
            <a:ext cx="7729509" cy="600164"/>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Conventional analyses of crime, based on European research models, are often poorly suited to assessing the specific dimensions of criminality in Africa. Development Frontiers in Crime, Livelihoods and Urban Poverty in Nigeria (FCLP) aims to provide an alternative framework for understanding the specific drivers of criminality in a West African urban context.</a:t>
            </a:r>
          </a:p>
        </p:txBody>
      </p:sp>
      <p:sp>
        <p:nvSpPr>
          <p:cNvPr id="8" name="TextBox 7">
            <a:extLst>
              <a:ext uri="{FF2B5EF4-FFF2-40B4-BE49-F238E27FC236}">
                <a16:creationId xmlns:a16="http://schemas.microsoft.com/office/drawing/2014/main" id="{C0F89349-D355-8B44-9C96-87CEF0EA9DAB}"/>
              </a:ext>
            </a:extLst>
          </p:cNvPr>
          <p:cNvSpPr txBox="1"/>
          <p:nvPr/>
        </p:nvSpPr>
        <p:spPr>
          <a:xfrm>
            <a:off x="2126252" y="5871417"/>
            <a:ext cx="7729509" cy="769441"/>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Employing a mixed-methods approach combining statistical modelling, geo-visualisation and ethnography, the project situates insecurity and crime against a broader backdrop of rapid urban growth, seasonal migration, youth unemployment and informality. The study provides researchers both in Nigeria and internationally with a richer and more nuanced evidence base on the particular dynamics of crime in African cities.</a:t>
            </a:r>
          </a:p>
        </p:txBody>
      </p:sp>
      <p:sp>
        <p:nvSpPr>
          <p:cNvPr id="9" name="TextBox 8">
            <a:extLst>
              <a:ext uri="{FF2B5EF4-FFF2-40B4-BE49-F238E27FC236}">
                <a16:creationId xmlns:a16="http://schemas.microsoft.com/office/drawing/2014/main" id="{5608EBFA-442D-DB40-A287-264177A3770B}"/>
              </a:ext>
            </a:extLst>
          </p:cNvPr>
          <p:cNvSpPr txBox="1"/>
          <p:nvPr/>
        </p:nvSpPr>
        <p:spPr>
          <a:xfrm>
            <a:off x="10299066" y="119318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95137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41288</TotalTime>
  <Words>4339</Words>
  <Application>Microsoft Macintosh PowerPoint</Application>
  <PresentationFormat>Widescreen</PresentationFormat>
  <Paragraphs>466</Paragraphs>
  <Slides>38</Slides>
  <Notes>16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38</vt:i4>
      </vt:variant>
    </vt:vector>
  </HeadingPairs>
  <TitlesOfParts>
    <vt:vector size="52" baseType="lpstr">
      <vt:lpstr>Arial</vt:lpstr>
      <vt:lpstr>Calibri</vt:lpstr>
      <vt:lpstr>Calibri Light</vt:lpstr>
      <vt:lpstr>Cambria Math</vt:lpstr>
      <vt:lpstr>Century</vt:lpstr>
      <vt:lpstr>Helvetica Neue</vt:lpstr>
      <vt:lpstr>Helvetica Neue Light</vt:lpstr>
      <vt:lpstr>Helvetica Neue Light</vt:lpstr>
      <vt:lpstr>Helvetica Neue Thin</vt:lpstr>
      <vt:lpstr>Helvetica Neue Thin</vt:lpstr>
      <vt:lpstr>Palatino</vt:lpstr>
      <vt:lpstr>Wingdings</vt:lpstr>
      <vt:lpstr>Office Theme</vt:lpstr>
      <vt:lpstr>Custom Design</vt:lpstr>
      <vt:lpstr>PowerPoint Presentation</vt:lpstr>
      <vt:lpstr>PowerPoint Presentation</vt:lpstr>
      <vt:lpstr>What is a Research Design?</vt:lpstr>
      <vt:lpstr>PowerPoint Presentation</vt:lpstr>
      <vt:lpstr>Types of Study Design </vt:lpstr>
      <vt:lpstr>Ecological study</vt:lpstr>
      <vt:lpstr>Ecological study: Regional variation in skin cancer incidence in the UK</vt:lpstr>
      <vt:lpstr>Cross-sectional study</vt:lpstr>
      <vt:lpstr>PowerPoint Presentation</vt:lpstr>
      <vt:lpstr>PowerPoint Presentation</vt:lpstr>
      <vt:lpstr>PowerPoint Presentation</vt:lpstr>
      <vt:lpstr>Case-control study</vt:lpstr>
      <vt:lpstr>Cohort study </vt:lpstr>
      <vt:lpstr>Pilot Study</vt:lpstr>
      <vt:lpstr>PowerPoint Presentation</vt:lpstr>
      <vt:lpstr>Biases (within an Ecological Study context)</vt:lpstr>
      <vt:lpstr>Ecological Fallacy</vt:lpstr>
      <vt:lpstr>PowerPoint Presentation</vt:lpstr>
      <vt:lpstr>Modifiable areal unit bias (MAUB)</vt:lpstr>
      <vt:lpstr>Residual Confounding (any regression analysis)</vt:lpstr>
      <vt:lpstr>PowerPoint Presentation</vt:lpstr>
      <vt:lpstr>PowerPoint Presentation</vt:lpstr>
      <vt:lpstr>Bias that can occur in machine learning analysis</vt:lpstr>
      <vt:lpstr>Best practices for writing a methodology </vt:lpstr>
      <vt:lpstr>PowerPoint Presentation</vt:lpstr>
      <vt:lpstr>PowerPoint Presentation</vt:lpstr>
      <vt:lpstr>PowerPoint Presentation</vt:lpstr>
      <vt:lpstr>PowerPoint Presentation</vt:lpstr>
      <vt:lpstr>Summary of GEOG0125</vt:lpstr>
      <vt:lpstr>PowerPoint Presentation</vt:lpstr>
      <vt:lpstr>PowerPoint Presentation</vt:lpstr>
      <vt:lpstr>PowerPoint Presentation</vt:lpstr>
      <vt:lpstr>PowerPoint Presentation</vt:lpstr>
      <vt:lpstr>PowerPoint Presentation</vt:lpstr>
      <vt:lpstr>Revision and Assessment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376</cp:revision>
  <dcterms:created xsi:type="dcterms:W3CDTF">2020-11-19T14:47:11Z</dcterms:created>
  <dcterms:modified xsi:type="dcterms:W3CDTF">2023-03-17T18:11:07Z</dcterms:modified>
</cp:coreProperties>
</file>